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39"/>
  </p:notesMasterIdLst>
  <p:sldIdLst>
    <p:sldId id="289" r:id="rId2"/>
    <p:sldId id="290" r:id="rId3"/>
    <p:sldId id="291" r:id="rId4"/>
    <p:sldId id="292" r:id="rId5"/>
    <p:sldId id="293" r:id="rId6"/>
    <p:sldId id="294" r:id="rId7"/>
    <p:sldId id="295" r:id="rId8"/>
    <p:sldId id="296" r:id="rId9"/>
    <p:sldId id="297" r:id="rId10"/>
    <p:sldId id="298" r:id="rId11"/>
    <p:sldId id="257" r:id="rId12"/>
    <p:sldId id="258" r:id="rId13"/>
    <p:sldId id="259" r:id="rId14"/>
    <p:sldId id="260" r:id="rId15"/>
    <p:sldId id="261" r:id="rId16"/>
    <p:sldId id="262" r:id="rId17"/>
    <p:sldId id="263" r:id="rId18"/>
    <p:sldId id="264" r:id="rId19"/>
    <p:sldId id="265" r:id="rId20"/>
    <p:sldId id="266" r:id="rId21"/>
    <p:sldId id="267" r:id="rId22"/>
    <p:sldId id="268" r:id="rId23"/>
    <p:sldId id="269" r:id="rId24"/>
    <p:sldId id="270" r:id="rId25"/>
    <p:sldId id="271" r:id="rId26"/>
    <p:sldId id="272" r:id="rId27"/>
    <p:sldId id="274" r:id="rId28"/>
    <p:sldId id="275" r:id="rId29"/>
    <p:sldId id="276" r:id="rId30"/>
    <p:sldId id="277" r:id="rId31"/>
    <p:sldId id="278" r:id="rId32"/>
    <p:sldId id="299" r:id="rId33"/>
    <p:sldId id="301" r:id="rId34"/>
    <p:sldId id="303" r:id="rId35"/>
    <p:sldId id="304" r:id="rId36"/>
    <p:sldId id="305" r:id="rId37"/>
    <p:sldId id="306"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34559" autoAdjust="0"/>
    <p:restoredTop sz="86380" autoAdjust="0"/>
  </p:normalViewPr>
  <p:slideViewPr>
    <p:cSldViewPr>
      <p:cViewPr varScale="1">
        <p:scale>
          <a:sx n="63" d="100"/>
          <a:sy n="63" d="100"/>
        </p:scale>
        <p:origin x="-1362" y="-96"/>
      </p:cViewPr>
      <p:guideLst>
        <p:guide orient="horz" pos="2160"/>
        <p:guide pos="2880"/>
      </p:guideLst>
    </p:cSldViewPr>
  </p:slideViewPr>
  <p:outlineViewPr>
    <p:cViewPr>
      <p:scale>
        <a:sx n="33" d="100"/>
        <a:sy n="33" d="100"/>
      </p:scale>
      <p:origin x="264" y="2589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B665F0-C21F-4C86-B37C-16507B714A50}" type="datetimeFigureOut">
              <a:rPr lang="en-US" smtClean="0"/>
              <a:pPr/>
              <a:t>25/07/2020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41A48B-C77E-40D2-BD85-75EA7A56EFD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41A48B-C77E-40D2-BD85-75EA7A56EFD2}"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541A48B-C77E-40D2-BD85-75EA7A56EFD2}" type="slidenum">
              <a:rPr lang="en-US" smtClean="0"/>
              <a:pPr/>
              <a:t>34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79CE194-E058-462E-A8D3-A75BADE000C0}" type="datetimeFigureOut">
              <a:rPr lang="en-US" smtClean="0"/>
              <a:pPr/>
              <a:t>25/07/2020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D4DDA4-073A-450D-84E1-35DB4622EA9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9CE194-E058-462E-A8D3-A75BADE000C0}" type="datetimeFigureOut">
              <a:rPr lang="en-US" smtClean="0"/>
              <a:pPr/>
              <a:t>25/07/2020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D4DDA4-073A-450D-84E1-35DB4622EA9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9CE194-E058-462E-A8D3-A75BADE000C0}" type="datetimeFigureOut">
              <a:rPr lang="en-US" smtClean="0"/>
              <a:pPr/>
              <a:t>25/07/2020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D4DDA4-073A-450D-84E1-35DB4622EA9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9CE194-E058-462E-A8D3-A75BADE000C0}" type="datetimeFigureOut">
              <a:rPr lang="en-US" smtClean="0"/>
              <a:pPr/>
              <a:t>25/07/2020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D4DDA4-073A-450D-84E1-35DB4622EA9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9CE194-E058-462E-A8D3-A75BADE000C0}" type="datetimeFigureOut">
              <a:rPr lang="en-US" smtClean="0"/>
              <a:pPr/>
              <a:t>25/07/2020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D4DDA4-073A-450D-84E1-35DB4622EA9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79CE194-E058-462E-A8D3-A75BADE000C0}" type="datetimeFigureOut">
              <a:rPr lang="en-US" smtClean="0"/>
              <a:pPr/>
              <a:t>25/07/2020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D4DDA4-073A-450D-84E1-35DB4622EA9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79CE194-E058-462E-A8D3-A75BADE000C0}" type="datetimeFigureOut">
              <a:rPr lang="en-US" smtClean="0"/>
              <a:pPr/>
              <a:t>25/07/2020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D4DDA4-073A-450D-84E1-35DB4622EA9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79CE194-E058-462E-A8D3-A75BADE000C0}" type="datetimeFigureOut">
              <a:rPr lang="en-US" smtClean="0"/>
              <a:pPr/>
              <a:t>25/07/2020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D4DDA4-073A-450D-84E1-35DB4622EA9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9CE194-E058-462E-A8D3-A75BADE000C0}" type="datetimeFigureOut">
              <a:rPr lang="en-US" smtClean="0"/>
              <a:pPr/>
              <a:t>25/07/2020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D4DDA4-073A-450D-84E1-35DB4622EA9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9CE194-E058-462E-A8D3-A75BADE000C0}" type="datetimeFigureOut">
              <a:rPr lang="en-US" smtClean="0"/>
              <a:pPr/>
              <a:t>25/07/2020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D4DDA4-073A-450D-84E1-35DB4622EA9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9CE194-E058-462E-A8D3-A75BADE000C0}" type="datetimeFigureOut">
              <a:rPr lang="en-US" smtClean="0"/>
              <a:pPr/>
              <a:t>25/07/2020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D4DDA4-073A-450D-84E1-35DB4622EA9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9CE194-E058-462E-A8D3-A75BADE000C0}" type="datetimeFigureOut">
              <a:rPr lang="en-US" smtClean="0"/>
              <a:pPr/>
              <a:t>25/07/2020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D4DDA4-073A-450D-84E1-35DB4622EA9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image" Target="../media/image19.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304801"/>
            <a:ext cx="5562600" cy="914399"/>
          </a:xfrm>
        </p:spPr>
        <p:txBody>
          <a:bodyPr>
            <a:normAutofit/>
          </a:bodyPr>
          <a:lstStyle/>
          <a:p>
            <a:r>
              <a:rPr lang="en-US" dirty="0" smtClean="0">
                <a:solidFill>
                  <a:srgbClr val="FF0000"/>
                </a:solidFill>
              </a:rPr>
              <a:t>Thermodynamics-II</a:t>
            </a:r>
            <a:endParaRPr lang="en-US" dirty="0">
              <a:solidFill>
                <a:srgbClr val="FF0000"/>
              </a:solidFill>
            </a:endParaRPr>
          </a:p>
        </p:txBody>
      </p:sp>
      <p:sp>
        <p:nvSpPr>
          <p:cNvPr id="3" name="Subtitle 2"/>
          <p:cNvSpPr>
            <a:spLocks noGrp="1"/>
          </p:cNvSpPr>
          <p:nvPr>
            <p:ph type="subTitle" idx="1"/>
          </p:nvPr>
        </p:nvSpPr>
        <p:spPr>
          <a:xfrm>
            <a:off x="685800" y="1524000"/>
            <a:ext cx="7848600" cy="4495800"/>
          </a:xfrm>
        </p:spPr>
        <p:txBody>
          <a:bodyPr>
            <a:normAutofit fontScale="62500" lnSpcReduction="20000"/>
          </a:bodyPr>
          <a:lstStyle/>
          <a:p>
            <a:pPr algn="l"/>
            <a:r>
              <a:rPr lang="en-US" sz="3400" b="1" dirty="0" smtClean="0">
                <a:solidFill>
                  <a:srgbClr val="FF0000"/>
                </a:solidFill>
              </a:rPr>
              <a:t>Need for the Second Law:</a:t>
            </a:r>
          </a:p>
          <a:p>
            <a:pPr algn="l">
              <a:lnSpc>
                <a:spcPct val="120000"/>
              </a:lnSpc>
            </a:pPr>
            <a:r>
              <a:rPr lang="en-US" dirty="0" err="1" smtClean="0"/>
              <a:t>i</a:t>
            </a:r>
            <a:r>
              <a:rPr lang="en-US" dirty="0" smtClean="0"/>
              <a:t>)Heat is typical form of energy ,which can not be completely transformed into work and first law does not tell that heat energy can not be completely converted into an equivalent amount of work.</a:t>
            </a:r>
          </a:p>
          <a:p>
            <a:pPr algn="l">
              <a:lnSpc>
                <a:spcPct val="120000"/>
              </a:lnSpc>
            </a:pPr>
            <a:r>
              <a:rPr lang="en-US" dirty="0" smtClean="0"/>
              <a:t>ii)According to first law ,the energy of an isolated system remain constant during a specified change. but it does tell whether specified change or process can occur spontaneously i.e.it is feasible or not</a:t>
            </a:r>
          </a:p>
          <a:p>
            <a:pPr algn="l">
              <a:lnSpc>
                <a:spcPct val="120000"/>
              </a:lnSpc>
            </a:pPr>
            <a:r>
              <a:rPr lang="en-US" dirty="0" smtClean="0"/>
              <a:t>iii)It is not  possible to transfer heat from lower temp. to higher temp. or from cold body to warm body but it is known from experience that such transfer of heat is not possible without expenditure of energy.</a:t>
            </a:r>
          </a:p>
          <a:p>
            <a:pPr algn="l">
              <a:lnSpc>
                <a:spcPct val="120000"/>
              </a:lnSpc>
            </a:pPr>
            <a:r>
              <a:rPr lang="en-US" dirty="0" smtClean="0"/>
              <a:t>iv)It used two state function E &amp; H but these two state function are not sufficient to determine whether process is feasible or not</a:t>
            </a:r>
          </a:p>
          <a:p>
            <a:endParaRPr lang="en-US" dirty="0"/>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381000"/>
            <a:ext cx="7010400" cy="1143000"/>
          </a:xfrm>
        </p:spPr>
        <p:txBody>
          <a:bodyPr/>
          <a:lstStyle/>
          <a:p>
            <a:r>
              <a:rPr lang="en-US" dirty="0" smtClean="0">
                <a:solidFill>
                  <a:srgbClr val="FF0000"/>
                </a:solidFill>
              </a:rPr>
              <a:t>Efficiency of heat engine:</a:t>
            </a:r>
            <a:endParaRPr lang="en-US" dirty="0">
              <a:solidFill>
                <a:srgbClr val="FF0000"/>
              </a:solidFill>
            </a:endParaRPr>
          </a:p>
        </p:txBody>
      </p:sp>
      <p:sp>
        <p:nvSpPr>
          <p:cNvPr id="3" name="Subtitle 2"/>
          <p:cNvSpPr>
            <a:spLocks noGrp="1"/>
          </p:cNvSpPr>
          <p:nvPr>
            <p:ph type="subTitle" idx="1"/>
          </p:nvPr>
        </p:nvSpPr>
        <p:spPr>
          <a:xfrm>
            <a:off x="304800" y="1524000"/>
            <a:ext cx="8686800" cy="5181600"/>
          </a:xfrm>
        </p:spPr>
        <p:txBody>
          <a:bodyPr>
            <a:normAutofit fontScale="85000" lnSpcReduction="20000"/>
          </a:bodyPr>
          <a:lstStyle/>
          <a:p>
            <a:pPr algn="l"/>
            <a:r>
              <a:rPr lang="en-US" dirty="0" smtClean="0"/>
              <a:t>Efficiency  of an engine is the fraction of the heat absorbed by an engine at higher temperature</a:t>
            </a:r>
          </a:p>
          <a:p>
            <a:pPr algn="l"/>
            <a:r>
              <a:rPr lang="en-US" dirty="0" smtClean="0"/>
              <a:t>which it can convert work.</a:t>
            </a:r>
          </a:p>
          <a:p>
            <a:pPr algn="l"/>
            <a:endParaRPr lang="en-US" dirty="0" smtClean="0"/>
          </a:p>
          <a:p>
            <a:pPr algn="l"/>
            <a:endParaRPr lang="en-US" dirty="0" smtClean="0"/>
          </a:p>
          <a:p>
            <a:pPr algn="l"/>
            <a:r>
              <a:rPr lang="en-US" dirty="0" smtClean="0"/>
              <a:t>      Efficiency (Ƞ) =   </a:t>
            </a:r>
          </a:p>
          <a:p>
            <a:pPr algn="l"/>
            <a:endParaRPr lang="en-US" dirty="0" smtClean="0"/>
          </a:p>
          <a:p>
            <a:pPr algn="l"/>
            <a:r>
              <a:rPr lang="en-US" dirty="0" smtClean="0"/>
              <a:t>   </a:t>
            </a:r>
          </a:p>
          <a:p>
            <a:pPr algn="l"/>
            <a:r>
              <a:rPr lang="en-US" dirty="0" smtClean="0"/>
              <a:t>                        </a:t>
            </a:r>
            <a:r>
              <a:rPr lang="en-US" b="1" dirty="0" smtClean="0"/>
              <a:t>( </a:t>
            </a:r>
            <a:r>
              <a:rPr lang="el-GR" b="1" dirty="0"/>
              <a:t>Ƞ</a:t>
            </a:r>
            <a:r>
              <a:rPr lang="en-US" b="1" dirty="0" smtClean="0"/>
              <a:t>) </a:t>
            </a:r>
            <a:r>
              <a:rPr lang="en-US" dirty="0" smtClean="0"/>
              <a:t>=</a:t>
            </a:r>
          </a:p>
          <a:p>
            <a:pPr algn="l"/>
            <a:endParaRPr lang="en-US" dirty="0" smtClean="0"/>
          </a:p>
          <a:p>
            <a:pPr algn="l"/>
            <a:r>
              <a:rPr lang="en-US" dirty="0" smtClean="0"/>
              <a:t>The efficiency of heat engine is always less than unity or 100%.</a:t>
            </a:r>
            <a:endParaRPr lang="en-US" dirty="0"/>
          </a:p>
        </p:txBody>
      </p:sp>
      <p:pic>
        <p:nvPicPr>
          <p:cNvPr id="6"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352800" y="4572000"/>
            <a:ext cx="1200150" cy="800100"/>
          </a:xfrm>
          <a:prstGeom prst="rect">
            <a:avLst/>
          </a:prstGeom>
          <a:noFill/>
        </p:spPr>
      </p:pic>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8673"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048000" y="3352800"/>
            <a:ext cx="4772025" cy="74295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74638"/>
            <a:ext cx="6553200" cy="944562"/>
          </a:xfrm>
        </p:spPr>
        <p:txBody>
          <a:bodyPr/>
          <a:lstStyle/>
          <a:p>
            <a:r>
              <a:rPr lang="en-US" dirty="0" smtClean="0">
                <a:solidFill>
                  <a:srgbClr val="FF0000"/>
                </a:solidFill>
              </a:rPr>
              <a:t>Carnot theorem:</a:t>
            </a:r>
            <a:endParaRPr lang="en-US" dirty="0">
              <a:solidFill>
                <a:srgbClr val="FF0000"/>
              </a:solidFill>
            </a:endParaRPr>
          </a:p>
        </p:txBody>
      </p:sp>
      <p:sp>
        <p:nvSpPr>
          <p:cNvPr id="3" name="Content Placeholder 2"/>
          <p:cNvSpPr>
            <a:spLocks noGrp="1"/>
          </p:cNvSpPr>
          <p:nvPr>
            <p:ph idx="1"/>
          </p:nvPr>
        </p:nvSpPr>
        <p:spPr>
          <a:xfrm>
            <a:off x="152400" y="1600200"/>
            <a:ext cx="8991600" cy="4648200"/>
          </a:xfrm>
        </p:spPr>
        <p:txBody>
          <a:bodyPr/>
          <a:lstStyle/>
          <a:p>
            <a:r>
              <a:rPr lang="en-US" dirty="0" smtClean="0"/>
              <a:t>The efficiency of </a:t>
            </a:r>
            <a:r>
              <a:rPr lang="en-US" dirty="0" err="1" smtClean="0"/>
              <a:t>carnot</a:t>
            </a:r>
            <a:r>
              <a:rPr lang="en-US" dirty="0" smtClean="0"/>
              <a:t> cycle is given by,</a:t>
            </a:r>
          </a:p>
          <a:p>
            <a:endParaRPr lang="en-US" dirty="0" smtClean="0"/>
          </a:p>
          <a:p>
            <a:pPr>
              <a:buNone/>
            </a:pPr>
            <a:r>
              <a:rPr lang="en-US" sz="4400" dirty="0" smtClean="0"/>
              <a:t>               Ƞ=</a:t>
            </a:r>
            <a:r>
              <a:rPr lang="en-US" dirty="0" smtClean="0"/>
              <a:t> </a:t>
            </a:r>
          </a:p>
          <a:p>
            <a:pPr marL="514350" indent="-514350">
              <a:buAutoNum type="arabicParenBoth"/>
            </a:pPr>
            <a:r>
              <a:rPr lang="en-US" dirty="0" smtClean="0"/>
              <a:t>All reversible heat engine operating between the same temperature have the same efficiency.</a:t>
            </a:r>
          </a:p>
          <a:p>
            <a:pPr marL="514350" indent="-514350">
              <a:buAutoNum type="arabicParenBoth"/>
            </a:pPr>
            <a:r>
              <a:rPr lang="en-US" dirty="0"/>
              <a:t> </a:t>
            </a:r>
            <a:r>
              <a:rPr lang="en-US" dirty="0" smtClean="0"/>
              <a:t>the efficiency of heat engine is always less than one </a:t>
            </a:r>
          </a:p>
        </p:txBody>
      </p:sp>
      <p:sp>
        <p:nvSpPr>
          <p:cNvPr id="276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7651"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895600" y="2819400"/>
            <a:ext cx="1200150" cy="80010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74638"/>
            <a:ext cx="5867400" cy="715962"/>
          </a:xfrm>
        </p:spPr>
        <p:txBody>
          <a:bodyPr>
            <a:normAutofit fontScale="90000"/>
          </a:bodyPr>
          <a:lstStyle/>
          <a:p>
            <a:r>
              <a:rPr lang="en-US" u="sng" dirty="0" smtClean="0">
                <a:solidFill>
                  <a:srgbClr val="FF0000"/>
                </a:solidFill>
              </a:rPr>
              <a:t>Entropy :</a:t>
            </a:r>
            <a:endParaRPr lang="en-US" u="sng"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r>
              <a:rPr lang="en-US" dirty="0" smtClean="0"/>
              <a:t>It is thermodynamic state quantity that is a measure of the randomness or disorder of the molecules of the system.</a:t>
            </a:r>
          </a:p>
          <a:p>
            <a:r>
              <a:rPr lang="en-US" dirty="0" smtClean="0"/>
              <a:t>It is denoted as “S”</a:t>
            </a:r>
          </a:p>
          <a:p>
            <a:r>
              <a:rPr lang="en-US" u="sng" dirty="0" smtClean="0">
                <a:solidFill>
                  <a:srgbClr val="FF0000"/>
                </a:solidFill>
              </a:rPr>
              <a:t>Concept of entropy</a:t>
            </a:r>
            <a:r>
              <a:rPr lang="en-US" u="sng" dirty="0" smtClean="0"/>
              <a:t>:</a:t>
            </a:r>
          </a:p>
          <a:p>
            <a:r>
              <a:rPr lang="en-US" dirty="0" smtClean="0"/>
              <a:t>All naturally occurring processes  are spontaneous in nature ,for example flow of water from hill to the ground </a:t>
            </a:r>
          </a:p>
          <a:p>
            <a:r>
              <a:rPr lang="en-US" dirty="0" smtClean="0"/>
              <a:t>Flow of heat from hot body to cold body.</a:t>
            </a:r>
          </a:p>
          <a:p>
            <a:r>
              <a:rPr lang="en-US" dirty="0" smtClean="0"/>
              <a:t>Diffusion of gases from high pressure to low pressure.</a:t>
            </a:r>
          </a:p>
          <a:p>
            <a:r>
              <a:rPr lang="en-US" dirty="0" smtClean="0"/>
              <a:t>ΔH  is negative.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buNone/>
            </a:pPr>
            <a:r>
              <a:rPr lang="en-US" dirty="0" smtClean="0"/>
              <a:t>     S</a:t>
            </a:r>
            <a:r>
              <a:rPr lang="en-US" sz="2000" dirty="0" smtClean="0"/>
              <a:t>2</a:t>
            </a:r>
            <a:r>
              <a:rPr lang="en-US" dirty="0" smtClean="0"/>
              <a:t>-S</a:t>
            </a:r>
            <a:r>
              <a:rPr lang="en-US" sz="2000" dirty="0" smtClean="0"/>
              <a:t>1</a:t>
            </a:r>
            <a:r>
              <a:rPr lang="en-US" dirty="0" smtClean="0"/>
              <a:t>= </a:t>
            </a:r>
          </a:p>
          <a:p>
            <a:pPr>
              <a:buNone/>
            </a:pPr>
            <a:r>
              <a:rPr lang="en-US" dirty="0"/>
              <a:t> </a:t>
            </a:r>
            <a:r>
              <a:rPr lang="en-US" dirty="0" smtClean="0"/>
              <a:t>            </a:t>
            </a:r>
          </a:p>
          <a:p>
            <a:pPr>
              <a:buNone/>
            </a:pPr>
            <a:r>
              <a:rPr lang="en-US" dirty="0"/>
              <a:t> </a:t>
            </a:r>
            <a:r>
              <a:rPr lang="en-US" dirty="0" smtClean="0"/>
              <a:t>             =      </a:t>
            </a:r>
          </a:p>
          <a:p>
            <a:pPr>
              <a:buNone/>
            </a:pPr>
            <a:r>
              <a:rPr lang="en-US" dirty="0" smtClean="0"/>
              <a:t>For infinitesimal  small change</a:t>
            </a:r>
          </a:p>
          <a:p>
            <a:pPr>
              <a:buNone/>
            </a:pPr>
            <a:r>
              <a:rPr lang="en-US" dirty="0"/>
              <a:t> </a:t>
            </a:r>
            <a:r>
              <a:rPr lang="en-US" dirty="0" smtClean="0"/>
              <a:t>        </a:t>
            </a:r>
            <a:r>
              <a:rPr lang="en-US" dirty="0" err="1" smtClean="0"/>
              <a:t>ds</a:t>
            </a:r>
            <a:r>
              <a:rPr lang="en-US" dirty="0" smtClean="0"/>
              <a:t> = dq</a:t>
            </a:r>
            <a:r>
              <a:rPr lang="en-US" sz="1800" dirty="0" smtClean="0"/>
              <a:t>rev</a:t>
            </a:r>
            <a:r>
              <a:rPr lang="en-US" dirty="0" smtClean="0"/>
              <a:t>/T</a:t>
            </a:r>
          </a:p>
          <a:p>
            <a:pPr>
              <a:buNone/>
            </a:pPr>
            <a:r>
              <a:rPr lang="en-US" dirty="0" smtClean="0"/>
              <a:t>And the total entropy change is given by ,</a:t>
            </a:r>
          </a:p>
          <a:p>
            <a:pPr>
              <a:buNone/>
            </a:pPr>
            <a:r>
              <a:rPr lang="en-US" dirty="0"/>
              <a:t> </a:t>
            </a:r>
            <a:r>
              <a:rPr lang="en-US" dirty="0" smtClean="0"/>
              <a:t>       ∫</a:t>
            </a:r>
            <a:r>
              <a:rPr lang="en-US" dirty="0" err="1" smtClean="0"/>
              <a:t>ds</a:t>
            </a:r>
            <a:r>
              <a:rPr lang="en-US" dirty="0" smtClean="0"/>
              <a:t> = ∫dq</a:t>
            </a:r>
            <a:r>
              <a:rPr lang="en-US" sz="1800" dirty="0" smtClean="0"/>
              <a:t>rev</a:t>
            </a:r>
            <a:r>
              <a:rPr lang="en-US" dirty="0" smtClean="0"/>
              <a:t>/T</a:t>
            </a:r>
          </a:p>
          <a:p>
            <a:pPr>
              <a:buNone/>
            </a:pPr>
            <a:r>
              <a:rPr lang="en-US" dirty="0"/>
              <a:t> </a:t>
            </a:r>
            <a:r>
              <a:rPr lang="en-US" dirty="0" smtClean="0"/>
              <a:t>       </a:t>
            </a:r>
            <a:r>
              <a:rPr lang="el-GR" dirty="0" smtClean="0"/>
              <a:t>Δ</a:t>
            </a:r>
            <a:r>
              <a:rPr lang="en-US" dirty="0" smtClean="0"/>
              <a:t>S  = ∫dq</a:t>
            </a:r>
            <a:r>
              <a:rPr lang="en-US" sz="1800" dirty="0" smtClean="0"/>
              <a:t>rev</a:t>
            </a:r>
            <a:r>
              <a:rPr lang="en-US" dirty="0" smtClean="0"/>
              <a:t>/T  = </a:t>
            </a:r>
            <a:r>
              <a:rPr lang="en-US" dirty="0" err="1" smtClean="0"/>
              <a:t>q</a:t>
            </a:r>
            <a:r>
              <a:rPr lang="en-US" sz="2000" dirty="0" err="1" smtClean="0"/>
              <a:t>rev</a:t>
            </a:r>
            <a:r>
              <a:rPr lang="en-US" dirty="0" smtClean="0"/>
              <a:t>/T </a:t>
            </a:r>
          </a:p>
          <a:p>
            <a:pPr>
              <a:buNone/>
            </a:pPr>
            <a:r>
              <a:rPr lang="en-US" dirty="0" smtClean="0"/>
              <a:t>It is expressed in (cal/deg/mole</a:t>
            </a:r>
            <a:endParaRPr lang="en-US" dirty="0"/>
          </a:p>
        </p:txBody>
      </p:sp>
      <p:sp>
        <p:nvSpPr>
          <p:cNvPr id="2560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5601"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133600" y="1524000"/>
            <a:ext cx="581025" cy="619125"/>
          </a:xfrm>
          <a:prstGeom prst="rect">
            <a:avLst/>
          </a:prstGeom>
          <a:noFill/>
        </p:spPr>
      </p:pic>
      <p:sp>
        <p:nvSpPr>
          <p:cNvPr id="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133600" y="304800"/>
            <a:ext cx="4619625" cy="74295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81000"/>
            <a:ext cx="7543800" cy="914400"/>
          </a:xfrm>
        </p:spPr>
        <p:txBody>
          <a:bodyPr/>
          <a:lstStyle/>
          <a:p>
            <a:r>
              <a:rPr lang="en-US" dirty="0" smtClean="0">
                <a:solidFill>
                  <a:srgbClr val="FF0000"/>
                </a:solidFill>
              </a:rPr>
              <a:t>Entropy as a state function:</a:t>
            </a:r>
            <a:endParaRPr lang="en-US" dirty="0">
              <a:solidFill>
                <a:srgbClr val="FF0000"/>
              </a:solidFill>
            </a:endParaRPr>
          </a:p>
        </p:txBody>
      </p:sp>
      <p:sp>
        <p:nvSpPr>
          <p:cNvPr id="3" name="Content Placeholder 2"/>
          <p:cNvSpPr>
            <a:spLocks noGrp="1"/>
          </p:cNvSpPr>
          <p:nvPr>
            <p:ph idx="1"/>
          </p:nvPr>
        </p:nvSpPr>
        <p:spPr>
          <a:xfrm>
            <a:off x="457200" y="1371600"/>
            <a:ext cx="8229600" cy="5181600"/>
          </a:xfrm>
        </p:spPr>
        <p:txBody>
          <a:bodyPr>
            <a:normAutofit fontScale="25000" lnSpcReduction="20000"/>
          </a:bodyPr>
          <a:lstStyle/>
          <a:p>
            <a:pPr algn="just">
              <a:buNone/>
            </a:pPr>
            <a:endParaRPr lang="en-US" sz="3700" dirty="0" smtClean="0"/>
          </a:p>
          <a:p>
            <a:pPr algn="just">
              <a:buNone/>
            </a:pPr>
            <a:r>
              <a:rPr lang="en-US" sz="3700" dirty="0" smtClean="0"/>
              <a:t>             </a:t>
            </a:r>
          </a:p>
          <a:p>
            <a:pPr algn="just"/>
            <a:r>
              <a:rPr lang="en-US" sz="9800" dirty="0" smtClean="0"/>
              <a:t>When we pass from state A to state B by any reversible path and again come back by any other reversible path to the original state A.</a:t>
            </a:r>
          </a:p>
          <a:p>
            <a:pPr algn="just"/>
            <a:r>
              <a:rPr lang="en-US" sz="9800" dirty="0" smtClean="0"/>
              <a:t>i.e</a:t>
            </a:r>
            <a:r>
              <a:rPr lang="en-US" sz="9800" dirty="0"/>
              <a:t> </a:t>
            </a:r>
            <a:r>
              <a:rPr lang="en-US" sz="9800" dirty="0" smtClean="0"/>
              <a:t>entropy is a state function.</a:t>
            </a:r>
          </a:p>
          <a:p>
            <a:endParaRPr lang="en-US" dirty="0" smtClean="0"/>
          </a:p>
          <a:p>
            <a:endParaRPr lang="en-US" dirty="0"/>
          </a:p>
          <a:p>
            <a:pPr>
              <a:buNone/>
            </a:pPr>
            <a:r>
              <a:rPr lang="en-US" dirty="0" smtClean="0"/>
              <a:t>                         </a:t>
            </a:r>
          </a:p>
          <a:p>
            <a:pPr>
              <a:buNone/>
            </a:pPr>
            <a:r>
              <a:rPr lang="en-US" dirty="0" smtClean="0"/>
              <a:t>          </a:t>
            </a:r>
          </a:p>
          <a:p>
            <a:pPr>
              <a:buNone/>
            </a:pPr>
            <a:endParaRPr lang="en-US" dirty="0" smtClean="0"/>
          </a:p>
          <a:p>
            <a:pPr>
              <a:buNone/>
            </a:pPr>
            <a:endParaRPr lang="en-US" dirty="0" smtClean="0"/>
          </a:p>
          <a:p>
            <a:pPr>
              <a:buNone/>
            </a:pPr>
            <a:endParaRPr lang="en-US" dirty="0" smtClean="0"/>
          </a:p>
          <a:p>
            <a:pPr>
              <a:buNone/>
            </a:pPr>
            <a:endParaRPr lang="en-US" dirty="0"/>
          </a:p>
          <a:p>
            <a:pPr>
              <a:buNone/>
            </a:pPr>
            <a:r>
              <a:rPr lang="en-US" sz="7000" dirty="0" smtClean="0"/>
              <a:t>                                </a:t>
            </a:r>
            <a:r>
              <a:rPr lang="en-US" sz="7000" b="1" dirty="0" smtClean="0"/>
              <a:t>P              Path-I               B</a:t>
            </a:r>
          </a:p>
          <a:p>
            <a:pPr>
              <a:buNone/>
            </a:pPr>
            <a:endParaRPr lang="en-US" dirty="0" smtClean="0"/>
          </a:p>
          <a:p>
            <a:pPr>
              <a:buNone/>
            </a:pPr>
            <a:endParaRPr lang="en-US" dirty="0" smtClean="0"/>
          </a:p>
          <a:p>
            <a:pPr>
              <a:buNone/>
            </a:pPr>
            <a:endParaRPr lang="en-US" dirty="0" smtClean="0"/>
          </a:p>
          <a:p>
            <a:pPr>
              <a:buNone/>
            </a:pPr>
            <a:r>
              <a:rPr lang="en-US" sz="4800" dirty="0" smtClean="0"/>
              <a:t>                                                                                                      </a:t>
            </a:r>
          </a:p>
          <a:p>
            <a:pPr>
              <a:buNone/>
            </a:pPr>
            <a:r>
              <a:rPr lang="en-US" sz="4800" dirty="0" smtClean="0"/>
              <a:t>                                                                     </a:t>
            </a:r>
            <a:r>
              <a:rPr lang="en-US" sz="6400" b="1" dirty="0" smtClean="0"/>
              <a:t>A            path-II</a:t>
            </a:r>
            <a:endParaRPr lang="en-US" sz="4800" b="1" dirty="0" smtClean="0"/>
          </a:p>
          <a:p>
            <a:pPr>
              <a:buNone/>
            </a:pPr>
            <a:r>
              <a:rPr lang="en-US" dirty="0"/>
              <a:t> </a:t>
            </a:r>
            <a:r>
              <a:rPr lang="en-US" dirty="0" smtClean="0"/>
              <a:t> </a:t>
            </a:r>
          </a:p>
          <a:p>
            <a:pPr>
              <a:buNone/>
            </a:pPr>
            <a:r>
              <a:rPr lang="en-US" dirty="0" smtClean="0"/>
              <a:t>                                                    </a:t>
            </a:r>
          </a:p>
          <a:p>
            <a:pPr>
              <a:buNone/>
            </a:pPr>
            <a:endParaRPr lang="en-US" dirty="0" smtClean="0"/>
          </a:p>
          <a:p>
            <a:pPr>
              <a:buNone/>
            </a:pPr>
            <a:r>
              <a:rPr lang="en-US" dirty="0" smtClean="0"/>
              <a:t>				</a:t>
            </a:r>
            <a:r>
              <a:rPr lang="en-US" sz="7000" dirty="0" smtClean="0"/>
              <a:t>        </a:t>
            </a:r>
            <a:r>
              <a:rPr lang="en-US" sz="7000" b="1" dirty="0" smtClean="0"/>
              <a:t>V</a:t>
            </a:r>
            <a:r>
              <a:rPr lang="en-US" sz="7000" dirty="0" smtClean="0"/>
              <a:t>               </a:t>
            </a:r>
            <a:endParaRPr lang="en-US" dirty="0" smtClean="0"/>
          </a:p>
          <a:p>
            <a:pPr>
              <a:buNone/>
            </a:pPr>
            <a:r>
              <a:rPr lang="en-US" dirty="0" smtClean="0"/>
              <a:t>                                                       </a:t>
            </a:r>
          </a:p>
          <a:p>
            <a:pPr>
              <a:buNone/>
            </a:pPr>
            <a:r>
              <a:rPr lang="en-US" dirty="0"/>
              <a:t> </a:t>
            </a:r>
            <a:r>
              <a:rPr lang="en-US" dirty="0" smtClean="0"/>
              <a:t>                                                                     </a:t>
            </a:r>
          </a:p>
          <a:p>
            <a:pPr>
              <a:buNone/>
            </a:pPr>
            <a:endParaRPr lang="en-US" dirty="0"/>
          </a:p>
        </p:txBody>
      </p:sp>
      <p:cxnSp>
        <p:nvCxnSpPr>
          <p:cNvPr id="12" name="Straight Connector 11"/>
          <p:cNvCxnSpPr/>
          <p:nvPr/>
        </p:nvCxnSpPr>
        <p:spPr>
          <a:xfrm rot="5400000">
            <a:off x="1638300" y="4381500"/>
            <a:ext cx="19812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590800" y="5410200"/>
            <a:ext cx="2819400" cy="76200"/>
          </a:xfrm>
          <a:prstGeom prst="line">
            <a:avLst/>
          </a:prstGeom>
        </p:spPr>
        <p:style>
          <a:lnRef idx="1">
            <a:schemeClr val="accent1"/>
          </a:lnRef>
          <a:fillRef idx="0">
            <a:schemeClr val="accent1"/>
          </a:fillRef>
          <a:effectRef idx="0">
            <a:schemeClr val="accent1"/>
          </a:effectRef>
          <a:fontRef idx="minor">
            <a:schemeClr val="tx1"/>
          </a:fontRef>
        </p:style>
      </p:cxnSp>
      <p:sp>
        <p:nvSpPr>
          <p:cNvPr id="8" name="Oval 7"/>
          <p:cNvSpPr/>
          <p:nvPr/>
        </p:nvSpPr>
        <p:spPr>
          <a:xfrm rot="19985903">
            <a:off x="3014468" y="4328637"/>
            <a:ext cx="1407674" cy="52527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92500"/>
          </a:bodyPr>
          <a:lstStyle/>
          <a:p>
            <a:pPr>
              <a:buNone/>
            </a:pPr>
            <a:r>
              <a:rPr lang="en-US" dirty="0" smtClean="0"/>
              <a:t>The path ABA may be considered to comprise of number of small </a:t>
            </a:r>
            <a:r>
              <a:rPr lang="en-US" dirty="0" err="1" smtClean="0"/>
              <a:t>carnot</a:t>
            </a:r>
            <a:r>
              <a:rPr lang="en-US" dirty="0" smtClean="0"/>
              <a:t> cycles.</a:t>
            </a:r>
          </a:p>
          <a:p>
            <a:pPr>
              <a:buNone/>
            </a:pPr>
            <a:r>
              <a:rPr lang="en-US" dirty="0" smtClean="0"/>
              <a:t>We know that for each </a:t>
            </a:r>
            <a:r>
              <a:rPr lang="en-US" dirty="0" err="1" smtClean="0"/>
              <a:t>carnot</a:t>
            </a:r>
            <a:r>
              <a:rPr lang="en-US" dirty="0" smtClean="0"/>
              <a:t> cycle</a:t>
            </a:r>
          </a:p>
          <a:p>
            <a:pPr>
              <a:buNone/>
            </a:pPr>
            <a:r>
              <a:rPr lang="en-US" sz="3500" dirty="0" smtClean="0"/>
              <a:t>              </a:t>
            </a:r>
            <a:r>
              <a:rPr lang="en-US" sz="1300" dirty="0" smtClean="0"/>
              <a:t> </a:t>
            </a:r>
            <a:r>
              <a:rPr lang="en-US" sz="3000" dirty="0" smtClean="0"/>
              <a:t>   </a:t>
            </a:r>
            <a:r>
              <a:rPr lang="en-US" dirty="0" smtClean="0"/>
              <a:t>+          = 0      					                                        </a:t>
            </a:r>
          </a:p>
          <a:p>
            <a:pPr>
              <a:buNone/>
            </a:pPr>
            <a:r>
              <a:rPr lang="en-US" dirty="0" smtClean="0"/>
              <a:t>Thus in the case of the reversible cycle ABA comprising of a series of </a:t>
            </a:r>
            <a:r>
              <a:rPr lang="en-US" dirty="0" err="1" smtClean="0"/>
              <a:t>carnots</a:t>
            </a:r>
            <a:r>
              <a:rPr lang="en-US" dirty="0" smtClean="0"/>
              <a:t> cycle we can write</a:t>
            </a:r>
          </a:p>
          <a:p>
            <a:pPr>
              <a:buNone/>
            </a:pPr>
            <a:r>
              <a:rPr lang="en-US" dirty="0" smtClean="0"/>
              <a:t>          ∑</a:t>
            </a:r>
            <a:r>
              <a:rPr lang="en-US" dirty="0" err="1" smtClean="0"/>
              <a:t>q</a:t>
            </a:r>
            <a:r>
              <a:rPr lang="en-US" sz="2200" dirty="0" err="1" smtClean="0"/>
              <a:t>rev</a:t>
            </a:r>
            <a:r>
              <a:rPr lang="en-US" dirty="0" smtClean="0"/>
              <a:t>/T =0</a:t>
            </a:r>
          </a:p>
          <a:p>
            <a:pPr>
              <a:buNone/>
            </a:pPr>
            <a:r>
              <a:rPr lang="en-US" dirty="0" smtClean="0"/>
              <a:t>When changes are infinitesimal the above equation     </a:t>
            </a:r>
          </a:p>
          <a:p>
            <a:pPr>
              <a:buNone/>
            </a:pPr>
            <a:r>
              <a:rPr lang="en-US" dirty="0" smtClean="0"/>
              <a:t>         ∑</a:t>
            </a:r>
            <a:r>
              <a:rPr lang="en-US" dirty="0" err="1" smtClean="0"/>
              <a:t>dq</a:t>
            </a:r>
            <a:r>
              <a:rPr lang="en-US" sz="2200" dirty="0" err="1" smtClean="0"/>
              <a:t>rev</a:t>
            </a:r>
            <a:r>
              <a:rPr lang="en-US" dirty="0" smtClean="0"/>
              <a:t>/T =0                  </a:t>
            </a:r>
            <a:endParaRPr lang="en-US" dirty="0"/>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3553"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676400" y="1828800"/>
            <a:ext cx="295275" cy="619125"/>
          </a:xfrm>
          <a:prstGeom prst="rect">
            <a:avLst/>
          </a:prstGeom>
          <a:noFill/>
        </p:spPr>
      </p:pic>
      <p:sp>
        <p:nvSpPr>
          <p:cNvPr id="23556"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3555"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590800" y="1828800"/>
            <a:ext cx="290732" cy="60960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534400" cy="6248400"/>
          </a:xfrm>
        </p:spPr>
        <p:txBody>
          <a:bodyPr>
            <a:normAutofit lnSpcReduction="10000"/>
          </a:bodyPr>
          <a:lstStyle/>
          <a:p>
            <a:pPr>
              <a:buNone/>
            </a:pPr>
            <a:r>
              <a:rPr lang="en-US" dirty="0" smtClean="0"/>
              <a:t>Since the cycle is performed in two </a:t>
            </a:r>
            <a:r>
              <a:rPr lang="en-US" dirty="0" err="1" smtClean="0"/>
              <a:t>stepsi.e.fromA</a:t>
            </a:r>
            <a:r>
              <a:rPr lang="en-US" dirty="0" smtClean="0"/>
              <a:t> to B and from B to A .</a:t>
            </a:r>
          </a:p>
          <a:p>
            <a:pPr>
              <a:buNone/>
            </a:pPr>
            <a:r>
              <a:rPr lang="en-US" dirty="0" smtClean="0"/>
              <a:t>    ∑dq</a:t>
            </a:r>
            <a:r>
              <a:rPr lang="en-US" sz="2400" dirty="0" smtClean="0"/>
              <a:t>rev</a:t>
            </a:r>
            <a:r>
              <a:rPr lang="en-US" dirty="0" smtClean="0"/>
              <a:t>/T =                   +                   = 0</a:t>
            </a:r>
          </a:p>
          <a:p>
            <a:pPr>
              <a:buNone/>
            </a:pPr>
            <a:endParaRPr lang="en-US" dirty="0" smtClean="0"/>
          </a:p>
          <a:p>
            <a:pPr>
              <a:buNone/>
            </a:pPr>
            <a:endParaRPr lang="en-US" dirty="0" smtClean="0"/>
          </a:p>
          <a:p>
            <a:pPr>
              <a:buNone/>
            </a:pPr>
            <a:r>
              <a:rPr lang="en-US" dirty="0" smtClean="0"/>
              <a:t>                        (path-I)       =  -                   (path -II)</a:t>
            </a:r>
          </a:p>
          <a:p>
            <a:pPr>
              <a:buNone/>
            </a:pPr>
            <a:endParaRPr lang="en-US" dirty="0" smtClean="0"/>
          </a:p>
          <a:p>
            <a:pPr>
              <a:buNone/>
            </a:pPr>
            <a:r>
              <a:rPr lang="en-US" dirty="0" smtClean="0"/>
              <a:t>			</a:t>
            </a:r>
          </a:p>
          <a:p>
            <a:pPr>
              <a:buNone/>
            </a:pPr>
            <a:r>
              <a:rPr lang="en-US" dirty="0" smtClean="0"/>
              <a:t>                          (path-I)     =                  (path -II)</a:t>
            </a:r>
          </a:p>
          <a:p>
            <a:pPr>
              <a:buNone/>
            </a:pPr>
            <a:r>
              <a:rPr lang="en-US" dirty="0" smtClean="0"/>
              <a:t>                  </a:t>
            </a:r>
          </a:p>
          <a:p>
            <a:pPr>
              <a:buNone/>
            </a:pPr>
            <a:r>
              <a:rPr lang="en-US" dirty="0" smtClean="0"/>
              <a:t>      			</a:t>
            </a:r>
            <a:endParaRPr lang="en-US" dirty="0"/>
          </a:p>
        </p:txBody>
      </p:sp>
      <p:sp>
        <p:nvSpPr>
          <p:cNvPr id="1032"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4"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3" name="Picture 9"/>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914400" y="2514600"/>
            <a:ext cx="1276350" cy="904875"/>
          </a:xfrm>
          <a:prstGeom prst="rect">
            <a:avLst/>
          </a:prstGeom>
          <a:noFill/>
        </p:spPr>
      </p:pic>
      <p:sp>
        <p:nvSpPr>
          <p:cNvPr id="1036" name="Rectangle 1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5" name="Picture 1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895600" y="1219200"/>
            <a:ext cx="838200" cy="990600"/>
          </a:xfrm>
          <a:prstGeom prst="rect">
            <a:avLst/>
          </a:prstGeom>
          <a:noFill/>
        </p:spPr>
      </p:pic>
      <p:sp>
        <p:nvSpPr>
          <p:cNvPr id="1038"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7" name="Picture 1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648200" y="1371600"/>
            <a:ext cx="1066800" cy="762000"/>
          </a:xfrm>
          <a:prstGeom prst="rect">
            <a:avLst/>
          </a:prstGeom>
          <a:noFill/>
        </p:spPr>
      </p:pic>
      <p:pic>
        <p:nvPicPr>
          <p:cNvPr id="18" name="Picture 1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5029200" y="2667000"/>
            <a:ext cx="1066800" cy="762000"/>
          </a:xfrm>
          <a:prstGeom prst="rect">
            <a:avLst/>
          </a:prstGeom>
          <a:noFill/>
        </p:spPr>
      </p:pic>
      <p:pic>
        <p:nvPicPr>
          <p:cNvPr id="19" name="Picture 9"/>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143000" y="4267200"/>
            <a:ext cx="1276350" cy="981075"/>
          </a:xfrm>
          <a:prstGeom prst="rect">
            <a:avLst/>
          </a:prstGeom>
          <a:noFill/>
        </p:spPr>
      </p:pic>
      <p:pic>
        <p:nvPicPr>
          <p:cNvPr id="20" name="Picture 9"/>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724400" y="4343400"/>
            <a:ext cx="1276350" cy="904875"/>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172200"/>
          </a:xfrm>
        </p:spPr>
        <p:txBody>
          <a:bodyPr>
            <a:noAutofit/>
          </a:bodyPr>
          <a:lstStyle/>
          <a:p>
            <a:pPr>
              <a:buNone/>
            </a:pPr>
            <a:r>
              <a:rPr lang="en-US" sz="2800" dirty="0" smtClean="0"/>
              <a:t>It follows from the above that  ∫</a:t>
            </a:r>
            <a:r>
              <a:rPr lang="en-US" sz="2800" dirty="0" err="1" smtClean="0"/>
              <a:t>dqrev</a:t>
            </a:r>
            <a:r>
              <a:rPr lang="en-US" sz="2800" dirty="0" smtClean="0"/>
              <a:t>/T IS a definite quantity independent of the path followed for the change and depends  only upon the initial and final state i.e.it is state function.</a:t>
            </a:r>
          </a:p>
          <a:p>
            <a:pPr>
              <a:buNone/>
            </a:pPr>
            <a:r>
              <a:rPr lang="en-US" sz="2800" dirty="0" smtClean="0"/>
              <a:t>    dqrev  = </a:t>
            </a:r>
            <a:r>
              <a:rPr lang="en-US" sz="2800" dirty="0" err="1" smtClean="0"/>
              <a:t>dE</a:t>
            </a:r>
            <a:r>
              <a:rPr lang="en-US" sz="2800" dirty="0" smtClean="0"/>
              <a:t> +PdV</a:t>
            </a:r>
          </a:p>
          <a:p>
            <a:pPr>
              <a:buNone/>
            </a:pPr>
            <a:r>
              <a:rPr lang="en-US" sz="2800" dirty="0" smtClean="0"/>
              <a:t>		     = </a:t>
            </a:r>
            <a:r>
              <a:rPr lang="en-US" sz="2800" dirty="0" err="1" smtClean="0"/>
              <a:t>Cv</a:t>
            </a:r>
            <a:r>
              <a:rPr lang="en-US" sz="2800" dirty="0" smtClean="0"/>
              <a:t> </a:t>
            </a:r>
            <a:r>
              <a:rPr lang="en-US" sz="2800" dirty="0" err="1" smtClean="0"/>
              <a:t>dT</a:t>
            </a:r>
            <a:r>
              <a:rPr lang="en-US" sz="2800" dirty="0" smtClean="0"/>
              <a:t> + PdV</a:t>
            </a:r>
          </a:p>
          <a:p>
            <a:pPr>
              <a:buNone/>
            </a:pPr>
            <a:r>
              <a:rPr lang="en-US" sz="2800" dirty="0" smtClean="0"/>
              <a:t>                =  </a:t>
            </a:r>
            <a:r>
              <a:rPr lang="en-US" sz="2800" dirty="0" err="1" smtClean="0"/>
              <a:t>Cv</a:t>
            </a:r>
            <a:r>
              <a:rPr lang="en-US" sz="2800" dirty="0" smtClean="0"/>
              <a:t> </a:t>
            </a:r>
            <a:r>
              <a:rPr lang="en-US" sz="2800" dirty="0" err="1" smtClean="0"/>
              <a:t>dT</a:t>
            </a:r>
            <a:r>
              <a:rPr lang="en-US" sz="2800" dirty="0" smtClean="0"/>
              <a:t>  + RT/V .</a:t>
            </a:r>
            <a:r>
              <a:rPr lang="en-US" sz="2800" dirty="0" err="1" smtClean="0"/>
              <a:t>dV</a:t>
            </a:r>
            <a:r>
              <a:rPr lang="en-US" sz="2800" dirty="0" smtClean="0"/>
              <a:t> </a:t>
            </a:r>
          </a:p>
          <a:p>
            <a:pPr>
              <a:buNone/>
            </a:pPr>
            <a:r>
              <a:rPr lang="en-US" sz="2800" dirty="0" smtClean="0"/>
              <a:t>  ∫dq</a:t>
            </a:r>
            <a:r>
              <a:rPr lang="en-US" sz="2000" dirty="0" smtClean="0"/>
              <a:t>rev</a:t>
            </a:r>
            <a:r>
              <a:rPr lang="en-US" sz="2800" dirty="0" smtClean="0"/>
              <a:t>  = ∫</a:t>
            </a:r>
            <a:r>
              <a:rPr lang="en-US" sz="2800" dirty="0" err="1" smtClean="0"/>
              <a:t>Cv</a:t>
            </a:r>
            <a:r>
              <a:rPr lang="en-US" sz="2800" dirty="0" smtClean="0"/>
              <a:t> </a:t>
            </a:r>
            <a:r>
              <a:rPr lang="en-US" sz="2800" dirty="0" err="1" smtClean="0"/>
              <a:t>dT</a:t>
            </a:r>
            <a:r>
              <a:rPr lang="en-US" sz="2800" dirty="0" smtClean="0"/>
              <a:t>  + ∫RT/V .</a:t>
            </a:r>
            <a:r>
              <a:rPr lang="en-US" sz="2800" dirty="0" err="1" smtClean="0"/>
              <a:t>dV</a:t>
            </a:r>
            <a:r>
              <a:rPr lang="en-US" sz="2800" dirty="0" smtClean="0"/>
              <a:t> </a:t>
            </a:r>
          </a:p>
          <a:p>
            <a:pPr>
              <a:buNone/>
            </a:pPr>
            <a:r>
              <a:rPr lang="en-US" sz="2800" dirty="0" smtClean="0"/>
              <a:t>  ∫</a:t>
            </a:r>
            <a:r>
              <a:rPr lang="en-US" sz="2800" dirty="0" err="1" smtClean="0"/>
              <a:t>dq</a:t>
            </a:r>
            <a:r>
              <a:rPr lang="en-US" sz="2000" dirty="0" err="1" smtClean="0"/>
              <a:t>rev</a:t>
            </a:r>
            <a:r>
              <a:rPr lang="en-US" sz="2800" dirty="0" smtClean="0"/>
              <a:t>/T  = ∫</a:t>
            </a:r>
            <a:r>
              <a:rPr lang="en-US" sz="2800" dirty="0" err="1" smtClean="0"/>
              <a:t>Cv</a:t>
            </a:r>
            <a:r>
              <a:rPr lang="en-US" sz="2800" dirty="0" smtClean="0"/>
              <a:t> </a:t>
            </a:r>
            <a:r>
              <a:rPr lang="en-US" sz="2800" dirty="0" err="1" smtClean="0"/>
              <a:t>dT</a:t>
            </a:r>
            <a:r>
              <a:rPr lang="en-US" sz="2800" dirty="0" smtClean="0"/>
              <a:t>/T  + ∫R/V .</a:t>
            </a:r>
            <a:r>
              <a:rPr lang="en-US" sz="2800" dirty="0" err="1" smtClean="0"/>
              <a:t>dV</a:t>
            </a:r>
            <a:r>
              <a:rPr lang="en-US" sz="2800" dirty="0" smtClean="0"/>
              <a:t> </a:t>
            </a:r>
          </a:p>
          <a:p>
            <a:pPr>
              <a:buNone/>
            </a:pPr>
            <a:r>
              <a:rPr lang="en-US" sz="2800" dirty="0" smtClean="0"/>
              <a:t>                     = </a:t>
            </a:r>
            <a:r>
              <a:rPr lang="en-US" sz="2800" dirty="0" err="1" smtClean="0"/>
              <a:t>Cvln</a:t>
            </a:r>
            <a:r>
              <a:rPr lang="en-US" sz="2800" dirty="0" smtClean="0"/>
              <a:t> +</a:t>
            </a:r>
            <a:r>
              <a:rPr lang="en-US" sz="2800" dirty="0" err="1" smtClean="0"/>
              <a:t>RlnV</a:t>
            </a:r>
            <a:r>
              <a:rPr lang="en-US" sz="2800" dirty="0" smtClean="0"/>
              <a:t>+ Constant</a:t>
            </a:r>
          </a:p>
          <a:p>
            <a:pPr>
              <a:buNone/>
            </a:pPr>
            <a:r>
              <a:rPr lang="en-US" sz="2800" dirty="0" smtClean="0"/>
              <a:t>It follows that ∫</a:t>
            </a:r>
            <a:r>
              <a:rPr lang="en-US" sz="2800" dirty="0" err="1" smtClean="0"/>
              <a:t>dq</a:t>
            </a:r>
            <a:r>
              <a:rPr lang="en-US" sz="2000" dirty="0" err="1" smtClean="0"/>
              <a:t>rev</a:t>
            </a:r>
            <a:r>
              <a:rPr lang="en-US" sz="2800" dirty="0" smtClean="0"/>
              <a:t>/T  can be evaluated, hence </a:t>
            </a:r>
            <a:r>
              <a:rPr lang="en-US" sz="2800" dirty="0" err="1" smtClean="0"/>
              <a:t>dq</a:t>
            </a:r>
            <a:r>
              <a:rPr lang="en-US" sz="2000" dirty="0" err="1" smtClean="0"/>
              <a:t>rev</a:t>
            </a:r>
            <a:r>
              <a:rPr lang="en-US" sz="2800" dirty="0" smtClean="0"/>
              <a:t>/T is an exact differential and entropy S is state function.</a:t>
            </a:r>
          </a:p>
          <a:p>
            <a:pPr>
              <a:buNone/>
            </a:pPr>
            <a:r>
              <a:rPr lang="en-US" sz="2800" dirty="0" smtClean="0"/>
              <a:t>     </a:t>
            </a:r>
          </a:p>
          <a:p>
            <a:pPr>
              <a:buNone/>
            </a:pPr>
            <a:endParaRPr lang="en-US" sz="2800" dirty="0" smtClean="0"/>
          </a:p>
          <a:p>
            <a:pPr>
              <a:buNone/>
            </a:pPr>
            <a:r>
              <a:rPr lang="en-US" sz="2800" dirty="0" smtClean="0"/>
              <a:t>     </a:t>
            </a:r>
            <a:endParaRPr lang="en-US"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Entropy change in physical change</a:t>
            </a:r>
            <a:r>
              <a:rPr lang="en-US" dirty="0" smtClean="0"/>
              <a:t>:</a:t>
            </a:r>
            <a:endParaRPr lang="en-US" dirty="0"/>
          </a:p>
        </p:txBody>
      </p:sp>
      <p:sp>
        <p:nvSpPr>
          <p:cNvPr id="3" name="Content Placeholder 2"/>
          <p:cNvSpPr>
            <a:spLocks noGrp="1"/>
          </p:cNvSpPr>
          <p:nvPr>
            <p:ph idx="1"/>
          </p:nvPr>
        </p:nvSpPr>
        <p:spPr>
          <a:xfrm>
            <a:off x="457200" y="1600200"/>
            <a:ext cx="8229600" cy="4876800"/>
          </a:xfrm>
        </p:spPr>
        <p:txBody>
          <a:bodyPr>
            <a:normAutofit fontScale="92500" lnSpcReduction="10000"/>
          </a:bodyPr>
          <a:lstStyle/>
          <a:p>
            <a:pPr>
              <a:buNone/>
            </a:pPr>
            <a:r>
              <a:rPr lang="en-US" dirty="0" smtClean="0">
                <a:solidFill>
                  <a:srgbClr val="FF0000"/>
                </a:solidFill>
              </a:rPr>
              <a:t>a)From solid to liquid state:</a:t>
            </a:r>
          </a:p>
          <a:p>
            <a:pPr algn="just">
              <a:buNone/>
            </a:pPr>
            <a:r>
              <a:rPr lang="en-US" dirty="0" smtClean="0"/>
              <a:t> when solid changes into liquid state at its </a:t>
            </a:r>
            <a:r>
              <a:rPr lang="en-US" dirty="0" smtClean="0"/>
              <a:t>fusion</a:t>
            </a:r>
          </a:p>
          <a:p>
            <a:pPr algn="just">
              <a:buNone/>
            </a:pPr>
            <a:r>
              <a:rPr lang="en-US" dirty="0" smtClean="0"/>
              <a:t> </a:t>
            </a:r>
            <a:r>
              <a:rPr lang="en-US" dirty="0" smtClean="0"/>
              <a:t>point </a:t>
            </a:r>
            <a:r>
              <a:rPr lang="en-US" dirty="0" smtClean="0"/>
              <a:t>,the process requires absorption of heat.</a:t>
            </a:r>
          </a:p>
          <a:p>
            <a:pPr algn="just">
              <a:buNone/>
            </a:pPr>
            <a:r>
              <a:rPr lang="en-US" dirty="0" smtClean="0"/>
              <a:t>The melting of one mole of a substance </a:t>
            </a:r>
            <a:r>
              <a:rPr lang="en-US" dirty="0" smtClean="0"/>
              <a:t>reversibly</a:t>
            </a:r>
          </a:p>
          <a:p>
            <a:pPr algn="just">
              <a:buNone/>
            </a:pPr>
            <a:r>
              <a:rPr lang="en-US" dirty="0" smtClean="0"/>
              <a:t>at </a:t>
            </a:r>
            <a:r>
              <a:rPr lang="en-US" dirty="0" smtClean="0"/>
              <a:t>the fusion point (</a:t>
            </a:r>
            <a:r>
              <a:rPr lang="en-US" dirty="0" err="1" smtClean="0"/>
              <a:t>T</a:t>
            </a:r>
            <a:r>
              <a:rPr lang="en-US" sz="2200" dirty="0" err="1" smtClean="0"/>
              <a:t>f</a:t>
            </a:r>
            <a:r>
              <a:rPr lang="en-US" dirty="0" smtClean="0"/>
              <a:t>)at constant </a:t>
            </a:r>
            <a:r>
              <a:rPr lang="en-US" dirty="0" smtClean="0"/>
              <a:t>pressure.</a:t>
            </a:r>
            <a:endParaRPr lang="en-US" dirty="0" smtClean="0"/>
          </a:p>
          <a:p>
            <a:pPr>
              <a:buNone/>
            </a:pPr>
            <a:r>
              <a:rPr lang="en-US" dirty="0" smtClean="0"/>
              <a:t>The entropy change of the process is given by</a:t>
            </a:r>
          </a:p>
          <a:p>
            <a:pPr>
              <a:buNone/>
            </a:pPr>
            <a:r>
              <a:rPr lang="en-US" dirty="0" smtClean="0"/>
              <a:t>       </a:t>
            </a:r>
            <a:r>
              <a:rPr lang="el-GR" dirty="0" smtClean="0"/>
              <a:t>Δ</a:t>
            </a:r>
            <a:r>
              <a:rPr lang="en-US" dirty="0" smtClean="0"/>
              <a:t>S =   </a:t>
            </a:r>
            <a:r>
              <a:rPr lang="el-GR" dirty="0" smtClean="0"/>
              <a:t>Δ</a:t>
            </a:r>
            <a:r>
              <a:rPr lang="en-US" dirty="0" err="1" smtClean="0"/>
              <a:t>H</a:t>
            </a:r>
            <a:r>
              <a:rPr lang="en-US" sz="2200" dirty="0" err="1" smtClean="0"/>
              <a:t>f</a:t>
            </a:r>
            <a:r>
              <a:rPr lang="en-US" dirty="0" smtClean="0"/>
              <a:t>/</a:t>
            </a:r>
            <a:r>
              <a:rPr lang="en-US" dirty="0" err="1" smtClean="0"/>
              <a:t>T</a:t>
            </a:r>
            <a:r>
              <a:rPr lang="en-US" sz="2200" dirty="0" err="1" smtClean="0"/>
              <a:t>f</a:t>
            </a:r>
            <a:r>
              <a:rPr lang="en-US" dirty="0" smtClean="0"/>
              <a:t>     ………………(1)</a:t>
            </a:r>
          </a:p>
          <a:p>
            <a:pPr>
              <a:buNone/>
            </a:pPr>
            <a:r>
              <a:rPr lang="el-GR" dirty="0" smtClean="0"/>
              <a:t>Δ</a:t>
            </a:r>
            <a:r>
              <a:rPr lang="en-US" dirty="0" err="1" smtClean="0"/>
              <a:t>H</a:t>
            </a:r>
            <a:r>
              <a:rPr lang="en-US" sz="2200" dirty="0" err="1" smtClean="0"/>
              <a:t>f</a:t>
            </a:r>
            <a:r>
              <a:rPr lang="en-US" sz="2200" dirty="0" smtClean="0"/>
              <a:t> </a:t>
            </a:r>
            <a:r>
              <a:rPr lang="en-US" dirty="0" smtClean="0"/>
              <a:t>is molar heat of fusion</a:t>
            </a:r>
          </a:p>
          <a:p>
            <a:pPr>
              <a:buNone/>
            </a:pPr>
            <a:r>
              <a:rPr lang="en-US" dirty="0" err="1" smtClean="0"/>
              <a:t>T</a:t>
            </a:r>
            <a:r>
              <a:rPr lang="en-US" sz="2200" dirty="0" err="1" smtClean="0"/>
              <a:t>f</a:t>
            </a:r>
            <a:r>
              <a:rPr lang="en-US" dirty="0" smtClean="0"/>
              <a:t> is fusion temperature</a:t>
            </a:r>
          </a:p>
          <a:p>
            <a:pPr>
              <a:buNone/>
            </a:pP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b)From liquid to </a:t>
            </a:r>
            <a:r>
              <a:rPr lang="en-US" dirty="0" err="1" smtClean="0">
                <a:solidFill>
                  <a:srgbClr val="FF0000"/>
                </a:solidFill>
              </a:rPr>
              <a:t>vapour</a:t>
            </a:r>
            <a:r>
              <a:rPr lang="en-US" dirty="0" smtClean="0">
                <a:solidFill>
                  <a:srgbClr val="FF0000"/>
                </a:solidFill>
              </a:rPr>
              <a:t> state </a:t>
            </a:r>
            <a:r>
              <a:rPr lang="en-US" dirty="0" smtClean="0"/>
              <a:t>:</a:t>
            </a:r>
            <a:endParaRPr lang="en-US" dirty="0"/>
          </a:p>
        </p:txBody>
      </p:sp>
      <p:sp>
        <p:nvSpPr>
          <p:cNvPr id="3" name="Content Placeholder 2"/>
          <p:cNvSpPr>
            <a:spLocks noGrp="1"/>
          </p:cNvSpPr>
          <p:nvPr>
            <p:ph idx="1"/>
          </p:nvPr>
        </p:nvSpPr>
        <p:spPr/>
        <p:txBody>
          <a:bodyPr/>
          <a:lstStyle/>
          <a:p>
            <a:pPr algn="just">
              <a:buNone/>
            </a:pPr>
            <a:r>
              <a:rPr lang="en-US" dirty="0" smtClean="0"/>
              <a:t>Suppose one mole of substance changes </a:t>
            </a:r>
            <a:r>
              <a:rPr lang="en-US" dirty="0" smtClean="0"/>
              <a:t>from</a:t>
            </a:r>
          </a:p>
          <a:p>
            <a:pPr algn="just">
              <a:buNone/>
            </a:pPr>
            <a:r>
              <a:rPr lang="en-US" dirty="0" smtClean="0"/>
              <a:t>liquid </a:t>
            </a:r>
            <a:r>
              <a:rPr lang="en-US" dirty="0" smtClean="0"/>
              <a:t>state to </a:t>
            </a:r>
            <a:r>
              <a:rPr lang="en-US" dirty="0" err="1" smtClean="0"/>
              <a:t>vapour</a:t>
            </a:r>
            <a:r>
              <a:rPr lang="en-US" dirty="0" smtClean="0"/>
              <a:t> state at its boiling point </a:t>
            </a:r>
            <a:r>
              <a:rPr lang="en-US" dirty="0" smtClean="0"/>
              <a:t>at</a:t>
            </a:r>
          </a:p>
          <a:p>
            <a:pPr algn="just">
              <a:buNone/>
            </a:pPr>
            <a:r>
              <a:rPr lang="en-US" dirty="0" smtClean="0"/>
              <a:t>constant </a:t>
            </a:r>
            <a:r>
              <a:rPr lang="en-US" dirty="0" smtClean="0"/>
              <a:t>pressure.</a:t>
            </a:r>
          </a:p>
          <a:p>
            <a:pPr algn="ctr">
              <a:buNone/>
            </a:pPr>
            <a:r>
              <a:rPr lang="en-US" dirty="0" smtClean="0"/>
              <a:t>                            ΔS =</a:t>
            </a:r>
            <a:r>
              <a:rPr lang="el-GR" dirty="0" smtClean="0"/>
              <a:t>Δ</a:t>
            </a:r>
            <a:r>
              <a:rPr lang="en-US" dirty="0" err="1" smtClean="0"/>
              <a:t>H</a:t>
            </a:r>
            <a:r>
              <a:rPr lang="en-US" sz="2000" dirty="0" err="1" smtClean="0"/>
              <a:t>v</a:t>
            </a:r>
            <a:r>
              <a:rPr lang="en-US" dirty="0" smtClean="0"/>
              <a:t>/T</a:t>
            </a:r>
            <a:r>
              <a:rPr lang="en-US" sz="1800" dirty="0" smtClean="0"/>
              <a:t>b</a:t>
            </a:r>
            <a:r>
              <a:rPr lang="en-US" dirty="0" smtClean="0"/>
              <a:t>       ………….(2)</a:t>
            </a:r>
          </a:p>
          <a:p>
            <a:pPr>
              <a:buNone/>
            </a:pPr>
            <a:r>
              <a:rPr lang="en-US" dirty="0" smtClean="0"/>
              <a:t>   </a:t>
            </a:r>
            <a:r>
              <a:rPr lang="el-GR" dirty="0" smtClean="0"/>
              <a:t>Δ</a:t>
            </a:r>
            <a:r>
              <a:rPr lang="en-US" dirty="0" err="1" smtClean="0"/>
              <a:t>H</a:t>
            </a:r>
            <a:r>
              <a:rPr lang="en-US" sz="2000" dirty="0" err="1" smtClean="0"/>
              <a:t>v</a:t>
            </a:r>
            <a:r>
              <a:rPr lang="en-US" dirty="0" smtClean="0"/>
              <a:t> is the molar heat of vaporization and Tb is the boiling point of liquid.</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dirty="0" smtClean="0">
                <a:solidFill>
                  <a:srgbClr val="FF0000"/>
                </a:solidFill>
              </a:rPr>
              <a:t>Different Statement of law:</a:t>
            </a:r>
            <a:endParaRPr lang="en-US" dirty="0">
              <a:solidFill>
                <a:srgbClr val="FF0000"/>
              </a:solidFill>
            </a:endParaRPr>
          </a:p>
        </p:txBody>
      </p:sp>
      <p:sp>
        <p:nvSpPr>
          <p:cNvPr id="3" name="Content Placeholder 2"/>
          <p:cNvSpPr>
            <a:spLocks noGrp="1"/>
          </p:cNvSpPr>
          <p:nvPr>
            <p:ph idx="1"/>
          </p:nvPr>
        </p:nvSpPr>
        <p:spPr>
          <a:xfrm>
            <a:off x="228600" y="914400"/>
            <a:ext cx="8763000" cy="5562600"/>
          </a:xfrm>
        </p:spPr>
        <p:txBody>
          <a:bodyPr>
            <a:normAutofit fontScale="77500" lnSpcReduction="20000"/>
          </a:bodyPr>
          <a:lstStyle/>
          <a:p>
            <a:pPr marL="571500" indent="-571500">
              <a:buNone/>
            </a:pPr>
            <a:r>
              <a:rPr lang="en-US" sz="2600" dirty="0" err="1" smtClean="0">
                <a:solidFill>
                  <a:srgbClr val="FF0000"/>
                </a:solidFill>
              </a:rPr>
              <a:t>i</a:t>
            </a:r>
            <a:r>
              <a:rPr lang="en-US" sz="2600" dirty="0" smtClean="0">
                <a:solidFill>
                  <a:srgbClr val="FF0000"/>
                </a:solidFill>
              </a:rPr>
              <a:t>)</a:t>
            </a:r>
            <a:r>
              <a:rPr lang="en-US" sz="2600" b="1" dirty="0" smtClean="0">
                <a:solidFill>
                  <a:srgbClr val="FF0000"/>
                </a:solidFill>
              </a:rPr>
              <a:t>Kelvin-</a:t>
            </a:r>
            <a:r>
              <a:rPr lang="en-US" sz="2600" b="1" dirty="0" err="1" smtClean="0">
                <a:solidFill>
                  <a:srgbClr val="FF0000"/>
                </a:solidFill>
              </a:rPr>
              <a:t>plank”statement</a:t>
            </a:r>
            <a:r>
              <a:rPr lang="en-US" sz="2600" b="1" dirty="0" smtClean="0">
                <a:solidFill>
                  <a:srgbClr val="FF0000"/>
                </a:solidFill>
              </a:rPr>
              <a:t> :</a:t>
            </a:r>
          </a:p>
          <a:p>
            <a:pPr marL="571500" indent="-571500">
              <a:buNone/>
            </a:pPr>
            <a:r>
              <a:rPr lang="en-US" sz="2400" dirty="0" smtClean="0"/>
              <a:t>          It is impossible to construct an engine operating in cycle, which will take heat from a reservoir and convert it completely into work without transferring at the same time a certain amount of heat to a cold reservoir.</a:t>
            </a:r>
          </a:p>
          <a:p>
            <a:pPr marL="571500" indent="-571500">
              <a:lnSpc>
                <a:spcPct val="150000"/>
              </a:lnSpc>
              <a:buNone/>
            </a:pPr>
            <a:r>
              <a:rPr lang="en-US" sz="2600" b="1" dirty="0" smtClean="0">
                <a:solidFill>
                  <a:srgbClr val="FF0000"/>
                </a:solidFill>
              </a:rPr>
              <a:t>ii)</a:t>
            </a:r>
            <a:r>
              <a:rPr lang="en-US" sz="2600" b="1" dirty="0" err="1" smtClean="0">
                <a:solidFill>
                  <a:srgbClr val="FF0000"/>
                </a:solidFill>
              </a:rPr>
              <a:t>Clausius</a:t>
            </a:r>
            <a:r>
              <a:rPr lang="en-US" sz="2600" b="1" dirty="0" smtClean="0">
                <a:solidFill>
                  <a:srgbClr val="FF0000"/>
                </a:solidFill>
              </a:rPr>
              <a:t> ‘statement:</a:t>
            </a:r>
          </a:p>
          <a:p>
            <a:pPr marL="571500" indent="-571500">
              <a:lnSpc>
                <a:spcPct val="150000"/>
              </a:lnSpc>
              <a:buNone/>
            </a:pPr>
            <a:r>
              <a:rPr lang="en-US" sz="2600" b="1" dirty="0" smtClean="0"/>
              <a:t>          </a:t>
            </a:r>
            <a:r>
              <a:rPr lang="en-US" sz="2400" dirty="0" smtClean="0"/>
              <a:t>It is impossible for self acting machine ,unaided by an external agency to convey heat continuously from a body at lower temperature to a body at higher temperature.</a:t>
            </a:r>
          </a:p>
          <a:p>
            <a:pPr marL="571500" indent="-571500">
              <a:lnSpc>
                <a:spcPct val="150000"/>
              </a:lnSpc>
              <a:buNone/>
            </a:pPr>
            <a:r>
              <a:rPr lang="en-US" sz="2800" b="1" dirty="0" smtClean="0">
                <a:solidFill>
                  <a:srgbClr val="FF0000"/>
                </a:solidFill>
              </a:rPr>
              <a:t>iii)Plank’s statement:</a:t>
            </a:r>
          </a:p>
          <a:p>
            <a:pPr marL="571500" indent="-571500">
              <a:lnSpc>
                <a:spcPct val="150000"/>
              </a:lnSpc>
              <a:buNone/>
            </a:pPr>
            <a:r>
              <a:rPr lang="en-US" sz="2400" dirty="0" smtClean="0"/>
              <a:t>          It is impossible to construct a device working in a cycle and convert heat completely into  work without making any change in the surroundings.</a:t>
            </a:r>
          </a:p>
          <a:p>
            <a:pPr marL="571500" indent="-571500">
              <a:lnSpc>
                <a:spcPct val="150000"/>
              </a:lnSpc>
              <a:buNone/>
            </a:pPr>
            <a:r>
              <a:rPr lang="en-US" sz="3100" b="1" dirty="0" smtClean="0">
                <a:solidFill>
                  <a:srgbClr val="FF0000"/>
                </a:solidFill>
              </a:rPr>
              <a:t>iv)Thomson’s statement:</a:t>
            </a:r>
          </a:p>
          <a:p>
            <a:pPr marL="571500" indent="-571500">
              <a:lnSpc>
                <a:spcPct val="150000"/>
              </a:lnSpc>
              <a:buNone/>
            </a:pPr>
            <a:r>
              <a:rPr lang="en-US" sz="2400" dirty="0" smtClean="0"/>
              <a:t>          It is impossible to obtain a continuous supply of work by work by cooling a body to a temperature lower than that of its coldest surroundings. </a:t>
            </a:r>
          </a:p>
          <a:p>
            <a:pPr marL="571500" indent="-571500">
              <a:lnSpc>
                <a:spcPct val="150000"/>
              </a:lnSpc>
              <a:buNone/>
            </a:pPr>
            <a:endParaRPr lang="en-US" sz="2400" dirty="0" smtClean="0"/>
          </a:p>
          <a:p>
            <a:pPr marL="571500" indent="-571500">
              <a:lnSpc>
                <a:spcPct val="150000"/>
              </a:lnSpc>
              <a:buNone/>
            </a:pPr>
            <a:endParaRPr lang="en-US" sz="2400" dirty="0" smtClean="0"/>
          </a:p>
          <a:p>
            <a:pPr marL="571500" indent="-571500">
              <a:lnSpc>
                <a:spcPct val="150000"/>
              </a:lnSpc>
              <a:buNone/>
            </a:pPr>
            <a:endParaRPr lang="en-US" sz="2400" dirty="0" smtClean="0"/>
          </a:p>
          <a:p>
            <a:pPr marL="571500" indent="-571500">
              <a:lnSpc>
                <a:spcPct val="150000"/>
              </a:lnSpc>
              <a:buNone/>
            </a:pPr>
            <a:endParaRPr lang="en-US"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c)Heating of solid or liquid :</a:t>
            </a:r>
            <a:endParaRPr lang="en-US" dirty="0">
              <a:solidFill>
                <a:srgbClr val="FF0000"/>
              </a:solidFill>
            </a:endParaRPr>
          </a:p>
        </p:txBody>
      </p:sp>
      <p:sp>
        <p:nvSpPr>
          <p:cNvPr id="3" name="Content Placeholder 2"/>
          <p:cNvSpPr>
            <a:spLocks noGrp="1"/>
          </p:cNvSpPr>
          <p:nvPr>
            <p:ph idx="1"/>
          </p:nvPr>
        </p:nvSpPr>
        <p:spPr>
          <a:xfrm>
            <a:off x="457200" y="1600200"/>
            <a:ext cx="8229600" cy="4953000"/>
          </a:xfrm>
        </p:spPr>
        <p:txBody>
          <a:bodyPr>
            <a:normAutofit fontScale="92500"/>
          </a:bodyPr>
          <a:lstStyle/>
          <a:p>
            <a:pPr>
              <a:buNone/>
            </a:pPr>
            <a:r>
              <a:rPr lang="en-US" dirty="0" smtClean="0"/>
              <a:t>When solid or liquid is heated without producing physical change  the heat change is given by,</a:t>
            </a:r>
          </a:p>
          <a:p>
            <a:pPr>
              <a:buNone/>
            </a:pPr>
            <a:r>
              <a:rPr lang="en-US" dirty="0" smtClean="0"/>
              <a:t>                                  </a:t>
            </a:r>
            <a:r>
              <a:rPr lang="en-US" dirty="0" smtClean="0"/>
              <a:t>  </a:t>
            </a:r>
            <a:r>
              <a:rPr lang="en-US" dirty="0" err="1" smtClean="0"/>
              <a:t>dq</a:t>
            </a:r>
            <a:r>
              <a:rPr lang="en-US" sz="2000" dirty="0" err="1" smtClean="0"/>
              <a:t>rev</a:t>
            </a:r>
            <a:r>
              <a:rPr lang="en-US" sz="2000" dirty="0" smtClean="0"/>
              <a:t> </a:t>
            </a:r>
            <a:r>
              <a:rPr lang="en-US" dirty="0" smtClean="0"/>
              <a:t>= </a:t>
            </a:r>
            <a:r>
              <a:rPr lang="en-US" dirty="0" err="1" smtClean="0"/>
              <a:t>m.s.dT</a:t>
            </a:r>
            <a:r>
              <a:rPr lang="en-US" dirty="0" smtClean="0"/>
              <a:t>   </a:t>
            </a:r>
          </a:p>
          <a:p>
            <a:pPr algn="ctr">
              <a:buNone/>
            </a:pPr>
            <a:r>
              <a:rPr lang="en-US" dirty="0" smtClean="0"/>
              <a:t>  </a:t>
            </a:r>
            <a:r>
              <a:rPr lang="en-US" dirty="0" err="1" smtClean="0"/>
              <a:t>dq</a:t>
            </a:r>
            <a:r>
              <a:rPr lang="en-US" sz="2000" dirty="0" err="1" smtClean="0"/>
              <a:t>rev</a:t>
            </a:r>
            <a:r>
              <a:rPr lang="en-US" dirty="0" smtClean="0"/>
              <a:t>/T = </a:t>
            </a:r>
            <a:r>
              <a:rPr lang="en-US" dirty="0" err="1" smtClean="0"/>
              <a:t>m.s.dT</a:t>
            </a:r>
            <a:r>
              <a:rPr lang="en-US" dirty="0" smtClean="0"/>
              <a:t>/T</a:t>
            </a:r>
          </a:p>
          <a:p>
            <a:pPr algn="ctr">
              <a:buNone/>
            </a:pPr>
            <a:r>
              <a:rPr lang="en-US" dirty="0" smtClean="0"/>
              <a:t>            </a:t>
            </a:r>
            <a:r>
              <a:rPr lang="en-US" dirty="0" err="1" smtClean="0"/>
              <a:t>dS</a:t>
            </a:r>
            <a:r>
              <a:rPr lang="en-US" dirty="0" smtClean="0"/>
              <a:t> = </a:t>
            </a:r>
            <a:r>
              <a:rPr lang="en-US" dirty="0" err="1" smtClean="0"/>
              <a:t>m.s.dT</a:t>
            </a:r>
            <a:r>
              <a:rPr lang="en-US" dirty="0" smtClean="0"/>
              <a:t>/T   </a:t>
            </a:r>
          </a:p>
          <a:p>
            <a:pPr>
              <a:buNone/>
            </a:pPr>
            <a:r>
              <a:rPr lang="en-US" dirty="0" smtClean="0"/>
              <a:t>                                       ∫</a:t>
            </a:r>
            <a:r>
              <a:rPr lang="en-US" dirty="0" err="1" smtClean="0"/>
              <a:t>dS</a:t>
            </a:r>
            <a:r>
              <a:rPr lang="en-US" dirty="0" smtClean="0"/>
              <a:t> </a:t>
            </a:r>
            <a:r>
              <a:rPr lang="en-US" dirty="0" smtClean="0"/>
              <a:t> =                             </a:t>
            </a:r>
            <a:r>
              <a:rPr lang="en-US" dirty="0" smtClean="0"/>
              <a:t>(T</a:t>
            </a:r>
            <a:r>
              <a:rPr lang="en-US" sz="1800" dirty="0" smtClean="0"/>
              <a:t>2</a:t>
            </a:r>
            <a:r>
              <a:rPr lang="en-US" dirty="0" smtClean="0"/>
              <a:t> &gt;  T</a:t>
            </a:r>
            <a:r>
              <a:rPr lang="en-US" sz="1800" dirty="0" smtClean="0"/>
              <a:t>1</a:t>
            </a:r>
            <a:r>
              <a:rPr lang="en-US" dirty="0" smtClean="0"/>
              <a:t>)</a:t>
            </a:r>
          </a:p>
          <a:p>
            <a:pPr>
              <a:buNone/>
            </a:pPr>
            <a:r>
              <a:rPr lang="en-US" dirty="0" smtClean="0"/>
              <a:t>Since T</a:t>
            </a:r>
            <a:r>
              <a:rPr lang="en-US" sz="1800" dirty="0" smtClean="0"/>
              <a:t>2</a:t>
            </a:r>
            <a:r>
              <a:rPr lang="en-US" dirty="0" smtClean="0"/>
              <a:t>&gt; T</a:t>
            </a:r>
            <a:r>
              <a:rPr lang="en-US" sz="1800" dirty="0" smtClean="0"/>
              <a:t>1</a:t>
            </a:r>
            <a:r>
              <a:rPr lang="en-US" dirty="0" smtClean="0"/>
              <a:t>,the entropy of substance </a:t>
            </a:r>
            <a:r>
              <a:rPr lang="en-US" dirty="0" err="1" smtClean="0"/>
              <a:t>increses</a:t>
            </a:r>
            <a:r>
              <a:rPr lang="en-US" dirty="0" smtClean="0"/>
              <a:t> on heating.</a:t>
            </a:r>
            <a:endParaRPr lang="en-US" dirty="0"/>
          </a:p>
        </p:txBody>
      </p:sp>
      <p:sp>
        <p:nvSpPr>
          <p:cNvPr id="2457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457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800600" y="4191000"/>
            <a:ext cx="1371600" cy="609600"/>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d) Change of crystalline form</a:t>
            </a:r>
            <a:r>
              <a:rPr lang="en-US" dirty="0" smtClean="0"/>
              <a:t>:</a:t>
            </a:r>
            <a:endParaRPr lang="en-US" dirty="0"/>
          </a:p>
        </p:txBody>
      </p:sp>
      <p:sp>
        <p:nvSpPr>
          <p:cNvPr id="3" name="Content Placeholder 2"/>
          <p:cNvSpPr>
            <a:spLocks noGrp="1"/>
          </p:cNvSpPr>
          <p:nvPr>
            <p:ph idx="1"/>
          </p:nvPr>
        </p:nvSpPr>
        <p:spPr/>
        <p:txBody>
          <a:bodyPr/>
          <a:lstStyle/>
          <a:p>
            <a:pPr>
              <a:buNone/>
            </a:pPr>
            <a:r>
              <a:rPr lang="en-US" dirty="0" smtClean="0"/>
              <a:t>When one mole of a solid substance undergoes change of state from one crystalline form to another (rhombic </a:t>
            </a:r>
            <a:r>
              <a:rPr lang="en-US" dirty="0" err="1" smtClean="0"/>
              <a:t>sulphur</a:t>
            </a:r>
            <a:r>
              <a:rPr lang="en-US" dirty="0" smtClean="0"/>
              <a:t> changes to monoclinic </a:t>
            </a:r>
            <a:r>
              <a:rPr lang="en-US" dirty="0" err="1" smtClean="0"/>
              <a:t>sulphur</a:t>
            </a:r>
            <a:r>
              <a:rPr lang="en-US" dirty="0" smtClean="0"/>
              <a:t> )at the transition point .</a:t>
            </a:r>
          </a:p>
          <a:p>
            <a:pPr>
              <a:buNone/>
            </a:pPr>
            <a:r>
              <a:rPr lang="en-US" dirty="0" smtClean="0"/>
              <a:t>     </a:t>
            </a:r>
            <a:r>
              <a:rPr lang="el-GR" dirty="0" smtClean="0"/>
              <a:t>Δ</a:t>
            </a:r>
            <a:r>
              <a:rPr lang="en-US" dirty="0" smtClean="0"/>
              <a:t>S   = </a:t>
            </a:r>
            <a:r>
              <a:rPr lang="el-GR" dirty="0" smtClean="0"/>
              <a:t>Δ</a:t>
            </a:r>
            <a:r>
              <a:rPr lang="en-US" dirty="0" smtClean="0"/>
              <a:t>H</a:t>
            </a:r>
            <a:r>
              <a:rPr lang="en-US" sz="1200" dirty="0" smtClean="0"/>
              <a:t>T</a:t>
            </a:r>
            <a:r>
              <a:rPr lang="en-US" dirty="0" smtClean="0"/>
              <a:t>/T</a:t>
            </a:r>
            <a:r>
              <a:rPr lang="en-US" sz="1200" dirty="0" smtClean="0"/>
              <a:t>T  </a:t>
            </a:r>
          </a:p>
          <a:p>
            <a:pPr>
              <a:buNone/>
            </a:pPr>
            <a:r>
              <a:rPr lang="en-US" sz="1200" dirty="0" smtClean="0"/>
              <a:t>           </a:t>
            </a:r>
          </a:p>
          <a:p>
            <a:pPr>
              <a:buNone/>
            </a:pPr>
            <a:r>
              <a:rPr lang="el-GR" dirty="0" smtClean="0"/>
              <a:t>Δ</a:t>
            </a:r>
            <a:r>
              <a:rPr lang="en-US" dirty="0" smtClean="0"/>
              <a:t>H</a:t>
            </a:r>
            <a:r>
              <a:rPr lang="en-US" sz="1200" dirty="0" smtClean="0"/>
              <a:t>T         </a:t>
            </a:r>
            <a:r>
              <a:rPr lang="en-US" sz="2400" dirty="0" smtClean="0"/>
              <a:t> is  molar heat of transition of the substance and T</a:t>
            </a:r>
            <a:r>
              <a:rPr lang="en-US" sz="1200" dirty="0" smtClean="0"/>
              <a:t>T</a:t>
            </a:r>
            <a:r>
              <a:rPr lang="en-US" sz="2400" dirty="0" smtClean="0"/>
              <a:t> IS Transition temperature.</a:t>
            </a:r>
          </a:p>
          <a:p>
            <a:pPr>
              <a:buNone/>
            </a:pPr>
            <a:endParaRPr lang="en-US" sz="12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ormAutofit fontScale="90000"/>
          </a:bodyPr>
          <a:lstStyle/>
          <a:p>
            <a:r>
              <a:rPr lang="en-US" dirty="0" smtClean="0">
                <a:solidFill>
                  <a:srgbClr val="FF0000"/>
                </a:solidFill>
              </a:rPr>
              <a:t>Entropy as criterion of spontaneity and  equilibrium:</a:t>
            </a:r>
            <a:endParaRPr lang="en-US" dirty="0">
              <a:solidFill>
                <a:srgbClr val="FF0000"/>
              </a:solidFill>
            </a:endParaRPr>
          </a:p>
        </p:txBody>
      </p:sp>
      <p:sp>
        <p:nvSpPr>
          <p:cNvPr id="3" name="Content Placeholder 2"/>
          <p:cNvSpPr>
            <a:spLocks noGrp="1"/>
          </p:cNvSpPr>
          <p:nvPr>
            <p:ph idx="1"/>
          </p:nvPr>
        </p:nvSpPr>
        <p:spPr>
          <a:xfrm>
            <a:off x="457200" y="1143000"/>
            <a:ext cx="8229600" cy="5715000"/>
          </a:xfrm>
        </p:spPr>
        <p:txBody>
          <a:bodyPr>
            <a:normAutofit fontScale="92500"/>
          </a:bodyPr>
          <a:lstStyle/>
          <a:p>
            <a:r>
              <a:rPr lang="en-US" dirty="0" smtClean="0"/>
              <a:t>Thermodynamically irreversible process is always accompanied by an increases in entropy of the system and its surrounding taken together ,where as in a thermodynamically reversible process the entropy of the system and its surrounding taken together remains constant.</a:t>
            </a:r>
          </a:p>
          <a:p>
            <a:r>
              <a:rPr lang="en-US" dirty="0" smtClean="0"/>
              <a:t>Mathematically,</a:t>
            </a:r>
          </a:p>
          <a:p>
            <a:r>
              <a:rPr lang="en-US" dirty="0" smtClean="0"/>
              <a:t>(</a:t>
            </a:r>
            <a:r>
              <a:rPr lang="el-GR" dirty="0" smtClean="0"/>
              <a:t>Δ</a:t>
            </a:r>
            <a:r>
              <a:rPr lang="en-US" dirty="0" err="1" smtClean="0"/>
              <a:t>s</a:t>
            </a:r>
            <a:r>
              <a:rPr lang="en-US" sz="1800" dirty="0" err="1" smtClean="0"/>
              <a:t>syst</a:t>
            </a:r>
            <a:r>
              <a:rPr lang="en-US" dirty="0" smtClean="0"/>
              <a:t>  + </a:t>
            </a:r>
            <a:r>
              <a:rPr lang="el-GR" dirty="0" smtClean="0"/>
              <a:t>Δ</a:t>
            </a:r>
            <a:r>
              <a:rPr lang="en-US" dirty="0" err="1" smtClean="0"/>
              <a:t>s</a:t>
            </a:r>
            <a:r>
              <a:rPr lang="en-US" sz="1800" dirty="0" err="1" smtClean="0"/>
              <a:t>surr</a:t>
            </a:r>
            <a:r>
              <a:rPr lang="en-US" dirty="0" smtClean="0"/>
              <a:t>  ) = 0   (for reversible process)</a:t>
            </a:r>
          </a:p>
          <a:p>
            <a:r>
              <a:rPr lang="en-US" dirty="0" smtClean="0"/>
              <a:t>(</a:t>
            </a:r>
            <a:r>
              <a:rPr lang="el-GR" dirty="0" smtClean="0"/>
              <a:t>Δ</a:t>
            </a:r>
            <a:r>
              <a:rPr lang="en-US" dirty="0" err="1" smtClean="0"/>
              <a:t>s</a:t>
            </a:r>
            <a:r>
              <a:rPr lang="en-US" sz="1800" dirty="0" err="1" smtClean="0"/>
              <a:t>syst</a:t>
            </a:r>
            <a:r>
              <a:rPr lang="en-US" dirty="0" smtClean="0"/>
              <a:t>  + </a:t>
            </a:r>
            <a:r>
              <a:rPr lang="el-GR" dirty="0" smtClean="0"/>
              <a:t>Δ</a:t>
            </a:r>
            <a:r>
              <a:rPr lang="en-US" dirty="0" smtClean="0"/>
              <a:t>s </a:t>
            </a:r>
            <a:r>
              <a:rPr lang="en-US" sz="1800" dirty="0" err="1" smtClean="0"/>
              <a:t>surr</a:t>
            </a:r>
            <a:r>
              <a:rPr lang="en-US" sz="1800" dirty="0" smtClean="0"/>
              <a:t> </a:t>
            </a:r>
            <a:r>
              <a:rPr lang="en-US" dirty="0" smtClean="0"/>
              <a:t>)  &gt; 0   (for irreversible process)</a:t>
            </a:r>
          </a:p>
          <a:p>
            <a:r>
              <a:rPr lang="en-US" dirty="0" smtClean="0"/>
              <a:t>Combing these two</a:t>
            </a:r>
          </a:p>
          <a:p>
            <a:r>
              <a:rPr lang="en-US" dirty="0" smtClean="0"/>
              <a:t> (</a:t>
            </a:r>
            <a:r>
              <a:rPr lang="el-GR" dirty="0" smtClean="0"/>
              <a:t>Δ</a:t>
            </a:r>
            <a:r>
              <a:rPr lang="en-US" dirty="0" err="1" smtClean="0"/>
              <a:t>s</a:t>
            </a:r>
            <a:r>
              <a:rPr lang="en-US" sz="1800" dirty="0" err="1" smtClean="0"/>
              <a:t>syst</a:t>
            </a:r>
            <a:r>
              <a:rPr lang="en-US" dirty="0" smtClean="0"/>
              <a:t>  + </a:t>
            </a:r>
            <a:r>
              <a:rPr lang="el-GR" dirty="0" smtClean="0"/>
              <a:t>Δ</a:t>
            </a:r>
            <a:r>
              <a:rPr lang="en-US" dirty="0" err="1" smtClean="0"/>
              <a:t>s</a:t>
            </a:r>
            <a:r>
              <a:rPr lang="en-US" sz="1800" dirty="0" err="1" smtClean="0"/>
              <a:t>surr</a:t>
            </a:r>
            <a:r>
              <a:rPr lang="en-US" sz="1800" dirty="0" smtClean="0"/>
              <a:t> </a:t>
            </a:r>
            <a:r>
              <a:rPr lang="en-US" dirty="0" smtClean="0"/>
              <a:t>)  ≥ 0</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Entropy change for ideal gases:</a:t>
            </a:r>
            <a:br>
              <a:rPr lang="en-US"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a:xfrm>
            <a:off x="457200" y="1143000"/>
            <a:ext cx="8229600" cy="5486400"/>
          </a:xfrm>
        </p:spPr>
        <p:txBody>
          <a:bodyPr>
            <a:normAutofit fontScale="70000" lnSpcReduction="20000"/>
          </a:bodyPr>
          <a:lstStyle/>
          <a:p>
            <a:pPr marL="514350" indent="-514350">
              <a:buAutoNum type="alphaLcParenR"/>
            </a:pPr>
            <a:r>
              <a:rPr lang="en-US" sz="4600" b="1" dirty="0" smtClean="0">
                <a:solidFill>
                  <a:srgbClr val="FF0000"/>
                </a:solidFill>
              </a:rPr>
              <a:t>When two variable T and V:</a:t>
            </a:r>
          </a:p>
          <a:p>
            <a:pPr marL="514350" indent="-514350">
              <a:buNone/>
            </a:pPr>
            <a:r>
              <a:rPr lang="en-US" dirty="0" smtClean="0"/>
              <a:t>If dqrev is the amount of heat </a:t>
            </a:r>
            <a:r>
              <a:rPr lang="en-US" dirty="0" err="1" smtClean="0"/>
              <a:t>absored</a:t>
            </a:r>
            <a:r>
              <a:rPr lang="en-US" dirty="0" smtClean="0"/>
              <a:t> by system at temperature T reversibly, then increase  in entropy (</a:t>
            </a:r>
            <a:r>
              <a:rPr lang="en-US" dirty="0" err="1" smtClean="0"/>
              <a:t>ds</a:t>
            </a:r>
            <a:r>
              <a:rPr lang="en-US" dirty="0" smtClean="0"/>
              <a:t>)is given by</a:t>
            </a:r>
          </a:p>
          <a:p>
            <a:pPr marL="514350" indent="-514350" algn="ctr">
              <a:buNone/>
            </a:pPr>
            <a:r>
              <a:rPr lang="en-US" dirty="0" smtClean="0"/>
              <a:t>      </a:t>
            </a:r>
            <a:r>
              <a:rPr lang="en-US" dirty="0" err="1" smtClean="0"/>
              <a:t>ds</a:t>
            </a:r>
            <a:r>
              <a:rPr lang="en-US" dirty="0" smtClean="0"/>
              <a:t>= </a:t>
            </a:r>
            <a:r>
              <a:rPr lang="en-US" dirty="0" err="1" smtClean="0"/>
              <a:t>dqrev</a:t>
            </a:r>
            <a:r>
              <a:rPr lang="en-US" dirty="0" smtClean="0"/>
              <a:t>/T  </a:t>
            </a:r>
          </a:p>
          <a:p>
            <a:pPr marL="514350" indent="-514350">
              <a:buNone/>
            </a:pPr>
            <a:r>
              <a:rPr lang="en-US" dirty="0" smtClean="0"/>
              <a:t>      from the first law of thermodynamics for reversible process</a:t>
            </a:r>
          </a:p>
          <a:p>
            <a:pPr marL="514350" indent="-514350" algn="ctr">
              <a:buNone/>
            </a:pPr>
            <a:r>
              <a:rPr lang="en-US" dirty="0" smtClean="0"/>
              <a:t>dqrev =</a:t>
            </a:r>
            <a:r>
              <a:rPr lang="en-US" dirty="0" err="1" smtClean="0"/>
              <a:t>dE</a:t>
            </a:r>
            <a:r>
              <a:rPr lang="en-US" dirty="0" smtClean="0"/>
              <a:t> +PdV</a:t>
            </a:r>
          </a:p>
          <a:p>
            <a:pPr marL="514350" indent="-514350">
              <a:buNone/>
            </a:pPr>
            <a:r>
              <a:rPr lang="en-US" dirty="0" smtClean="0"/>
              <a:t>For an ideal gas we know that</a:t>
            </a:r>
          </a:p>
          <a:p>
            <a:pPr marL="514350" indent="-514350" algn="ctr">
              <a:buNone/>
            </a:pPr>
            <a:r>
              <a:rPr lang="en-US" dirty="0" smtClean="0"/>
              <a:t>PV =RT</a:t>
            </a:r>
          </a:p>
          <a:p>
            <a:pPr marL="514350" indent="-514350" algn="ctr">
              <a:buNone/>
            </a:pPr>
            <a:r>
              <a:rPr lang="en-US" dirty="0" smtClean="0"/>
              <a:t>P= RT/V</a:t>
            </a:r>
          </a:p>
          <a:p>
            <a:pPr marL="514350" indent="-514350" algn="ctr">
              <a:buNone/>
            </a:pPr>
            <a:r>
              <a:rPr lang="en-US" dirty="0" smtClean="0"/>
              <a:t>And </a:t>
            </a:r>
            <a:r>
              <a:rPr lang="en-US" dirty="0" err="1" smtClean="0"/>
              <a:t>dE</a:t>
            </a:r>
            <a:r>
              <a:rPr lang="en-US" dirty="0" smtClean="0"/>
              <a:t>= </a:t>
            </a:r>
            <a:r>
              <a:rPr lang="en-US" dirty="0" err="1" smtClean="0"/>
              <a:t>Cv</a:t>
            </a:r>
            <a:r>
              <a:rPr lang="en-US" dirty="0" smtClean="0"/>
              <a:t> </a:t>
            </a:r>
            <a:r>
              <a:rPr lang="en-US" dirty="0" err="1" smtClean="0"/>
              <a:t>dT</a:t>
            </a:r>
            <a:r>
              <a:rPr lang="en-US" dirty="0" smtClean="0"/>
              <a:t> </a:t>
            </a:r>
          </a:p>
          <a:p>
            <a:pPr marL="514350" indent="-514350" algn="ctr">
              <a:buNone/>
            </a:pPr>
            <a:r>
              <a:rPr lang="en-US" dirty="0" err="1" smtClean="0"/>
              <a:t>dqrev</a:t>
            </a:r>
            <a:r>
              <a:rPr lang="en-US" dirty="0" smtClean="0"/>
              <a:t>=</a:t>
            </a:r>
            <a:r>
              <a:rPr lang="en-US" dirty="0" err="1" smtClean="0"/>
              <a:t>CvdT</a:t>
            </a:r>
            <a:r>
              <a:rPr lang="en-US" dirty="0" smtClean="0"/>
              <a:t> +</a:t>
            </a:r>
            <a:r>
              <a:rPr lang="en-US" dirty="0" err="1" smtClean="0"/>
              <a:t>RTdV</a:t>
            </a:r>
            <a:r>
              <a:rPr lang="en-US" dirty="0" smtClean="0"/>
              <a:t>/V</a:t>
            </a:r>
          </a:p>
          <a:p>
            <a:pPr marL="514350" indent="-514350" algn="ctr">
              <a:buNone/>
            </a:pPr>
            <a:r>
              <a:rPr lang="en-US" dirty="0" smtClean="0"/>
              <a:t>Dividing by T</a:t>
            </a:r>
          </a:p>
          <a:p>
            <a:pPr marL="514350" indent="-514350" algn="ctr">
              <a:buNone/>
            </a:pPr>
            <a:r>
              <a:rPr lang="en-US" dirty="0" err="1" smtClean="0"/>
              <a:t>dqrev</a:t>
            </a:r>
            <a:r>
              <a:rPr lang="en-US" dirty="0" smtClean="0"/>
              <a:t>/T=</a:t>
            </a:r>
            <a:r>
              <a:rPr lang="en-US" dirty="0" err="1" smtClean="0"/>
              <a:t>CvdT</a:t>
            </a:r>
            <a:r>
              <a:rPr lang="en-US" dirty="0" smtClean="0"/>
              <a:t> /</a:t>
            </a:r>
            <a:r>
              <a:rPr lang="en-US" dirty="0" err="1" smtClean="0"/>
              <a:t>T+RdV</a:t>
            </a:r>
            <a:r>
              <a:rPr lang="en-US" dirty="0" smtClean="0"/>
              <a:t>/V</a:t>
            </a:r>
          </a:p>
          <a:p>
            <a:pPr marL="514350" indent="-514350" algn="ctr">
              <a:buNone/>
            </a:pPr>
            <a:r>
              <a:rPr lang="en-US" dirty="0" err="1" smtClean="0"/>
              <a:t>dS</a:t>
            </a:r>
            <a:r>
              <a:rPr lang="en-US" dirty="0" smtClean="0"/>
              <a:t>= </a:t>
            </a:r>
            <a:r>
              <a:rPr lang="en-US" dirty="0" err="1" smtClean="0"/>
              <a:t>CvdT</a:t>
            </a:r>
            <a:r>
              <a:rPr lang="en-US" dirty="0" smtClean="0"/>
              <a:t>/T +</a:t>
            </a:r>
            <a:r>
              <a:rPr lang="en-US" dirty="0" err="1" smtClean="0"/>
              <a:t>RdV</a:t>
            </a:r>
            <a:r>
              <a:rPr lang="en-US" dirty="0" smtClean="0"/>
              <a:t>/V</a:t>
            </a:r>
          </a:p>
          <a:p>
            <a:pPr marL="514350" indent="-514350">
              <a:buNone/>
            </a:pPr>
            <a:r>
              <a:rPr lang="en-US" dirty="0" smtClean="0"/>
              <a:t>For the finite change of state of system</a:t>
            </a:r>
          </a:p>
          <a:p>
            <a:pPr marL="514350" indent="-514350">
              <a:buNone/>
            </a:pPr>
            <a:endParaRPr lang="en-US" dirty="0" smtClean="0"/>
          </a:p>
          <a:p>
            <a:pPr marL="514350" indent="-514350">
              <a:buNone/>
            </a:pP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lstStyle/>
          <a:p>
            <a:pPr>
              <a:buNone/>
            </a:pPr>
            <a:r>
              <a:rPr lang="en-US" dirty="0" smtClean="0"/>
              <a:t>                 </a:t>
            </a:r>
          </a:p>
          <a:p>
            <a:pPr>
              <a:buNone/>
            </a:pPr>
            <a:r>
              <a:rPr lang="en-US" dirty="0" smtClean="0"/>
              <a:t>                         =                   +   		</a:t>
            </a:r>
          </a:p>
          <a:p>
            <a:pPr>
              <a:buNone/>
            </a:pPr>
            <a:endParaRPr lang="en-US" dirty="0" smtClean="0"/>
          </a:p>
          <a:p>
            <a:pPr>
              <a:buNone/>
            </a:pPr>
            <a:r>
              <a:rPr lang="en-US" dirty="0" smtClean="0"/>
              <a:t>             S</a:t>
            </a:r>
            <a:r>
              <a:rPr lang="en-US" sz="2000" dirty="0" smtClean="0"/>
              <a:t>2</a:t>
            </a:r>
            <a:r>
              <a:rPr lang="en-US" dirty="0" smtClean="0"/>
              <a:t>-</a:t>
            </a:r>
            <a:r>
              <a:rPr lang="en-US" sz="4000" dirty="0" smtClean="0"/>
              <a:t>s</a:t>
            </a:r>
            <a:r>
              <a:rPr lang="en-US" sz="2000" dirty="0" smtClean="0"/>
              <a:t>1  </a:t>
            </a:r>
            <a:r>
              <a:rPr lang="en-US" dirty="0" smtClean="0"/>
              <a:t> =  </a:t>
            </a:r>
            <a:r>
              <a:rPr lang="en-US" dirty="0" err="1" smtClean="0"/>
              <a:t>C</a:t>
            </a:r>
            <a:r>
              <a:rPr lang="en-US" sz="2400" dirty="0" err="1" smtClean="0"/>
              <a:t>v</a:t>
            </a:r>
            <a:r>
              <a:rPr lang="en-US" dirty="0" err="1" smtClean="0"/>
              <a:t>ln</a:t>
            </a:r>
            <a:r>
              <a:rPr lang="en-US" dirty="0" smtClean="0"/>
              <a:t> (T</a:t>
            </a:r>
            <a:r>
              <a:rPr lang="en-US" sz="1800" dirty="0" smtClean="0"/>
              <a:t>2</a:t>
            </a:r>
            <a:r>
              <a:rPr lang="en-US" dirty="0" smtClean="0"/>
              <a:t>/T</a:t>
            </a:r>
            <a:r>
              <a:rPr lang="en-US" sz="1800" dirty="0" smtClean="0"/>
              <a:t>1</a:t>
            </a:r>
            <a:r>
              <a:rPr lang="en-US" dirty="0" smtClean="0"/>
              <a:t>) +</a:t>
            </a:r>
            <a:r>
              <a:rPr lang="en-US" dirty="0" err="1" smtClean="0"/>
              <a:t>Rln</a:t>
            </a:r>
            <a:r>
              <a:rPr lang="en-US" dirty="0" smtClean="0"/>
              <a:t> (V</a:t>
            </a:r>
            <a:r>
              <a:rPr lang="en-US" sz="1800" dirty="0" smtClean="0"/>
              <a:t>2</a:t>
            </a:r>
            <a:r>
              <a:rPr lang="en-US" dirty="0" smtClean="0"/>
              <a:t>/V</a:t>
            </a:r>
            <a:r>
              <a:rPr lang="en-US" sz="1800" dirty="0" smtClean="0"/>
              <a:t>1</a:t>
            </a:r>
            <a:r>
              <a:rPr lang="en-US" dirty="0" smtClean="0"/>
              <a:t>)</a:t>
            </a:r>
          </a:p>
          <a:p>
            <a:pPr>
              <a:buNone/>
            </a:pPr>
            <a:r>
              <a:rPr lang="en-US" dirty="0" smtClean="0"/>
              <a:t>                ΔS   =  </a:t>
            </a:r>
            <a:r>
              <a:rPr lang="en-US" dirty="0" err="1" smtClean="0"/>
              <a:t>C</a:t>
            </a:r>
            <a:r>
              <a:rPr lang="en-US" sz="2400" dirty="0" err="1" smtClean="0"/>
              <a:t>v</a:t>
            </a:r>
            <a:r>
              <a:rPr lang="en-US" dirty="0" err="1" smtClean="0"/>
              <a:t>ln</a:t>
            </a:r>
            <a:r>
              <a:rPr lang="en-US" dirty="0" smtClean="0"/>
              <a:t> (T</a:t>
            </a:r>
            <a:r>
              <a:rPr lang="en-US" sz="2000" dirty="0" smtClean="0"/>
              <a:t>2</a:t>
            </a:r>
            <a:r>
              <a:rPr lang="en-US" dirty="0" smtClean="0"/>
              <a:t>/T</a:t>
            </a:r>
            <a:r>
              <a:rPr lang="en-US" sz="2000" dirty="0" smtClean="0"/>
              <a:t>1</a:t>
            </a:r>
            <a:r>
              <a:rPr lang="en-US" dirty="0" smtClean="0"/>
              <a:t>) +</a:t>
            </a:r>
            <a:r>
              <a:rPr lang="en-US" dirty="0" err="1" smtClean="0"/>
              <a:t>Rln</a:t>
            </a:r>
            <a:r>
              <a:rPr lang="en-US" dirty="0" smtClean="0"/>
              <a:t> (V</a:t>
            </a:r>
            <a:r>
              <a:rPr lang="en-US" sz="2000" dirty="0" smtClean="0"/>
              <a:t>2</a:t>
            </a:r>
            <a:r>
              <a:rPr lang="en-US" dirty="0" smtClean="0"/>
              <a:t>/V</a:t>
            </a:r>
            <a:r>
              <a:rPr lang="en-US" sz="2000" dirty="0" smtClean="0"/>
              <a:t>1</a:t>
            </a:r>
            <a:r>
              <a:rPr lang="en-US" dirty="0" smtClean="0"/>
              <a:t>)   </a:t>
            </a:r>
          </a:p>
          <a:p>
            <a:pPr>
              <a:buNone/>
            </a:pPr>
            <a:r>
              <a:rPr lang="en-US" dirty="0" smtClean="0"/>
              <a:t>For n moles of an ideal gas above </a:t>
            </a:r>
            <a:r>
              <a:rPr lang="en-US" dirty="0" err="1" smtClean="0"/>
              <a:t>eq.may</a:t>
            </a:r>
            <a:r>
              <a:rPr lang="en-US" dirty="0" smtClean="0"/>
              <a:t> be written as,</a:t>
            </a:r>
          </a:p>
          <a:p>
            <a:pPr>
              <a:buNone/>
            </a:pPr>
            <a:r>
              <a:rPr lang="en-US" dirty="0" smtClean="0"/>
              <a:t>                 ΔS  =  </a:t>
            </a:r>
            <a:r>
              <a:rPr lang="en-US" dirty="0" err="1" smtClean="0"/>
              <a:t>C</a:t>
            </a:r>
            <a:r>
              <a:rPr lang="en-US" sz="2400" dirty="0" err="1" smtClean="0"/>
              <a:t>v</a:t>
            </a:r>
            <a:r>
              <a:rPr lang="en-US" dirty="0" err="1" smtClean="0"/>
              <a:t>ln</a:t>
            </a:r>
            <a:r>
              <a:rPr lang="en-US" dirty="0" smtClean="0"/>
              <a:t> (T</a:t>
            </a:r>
            <a:r>
              <a:rPr lang="en-US" sz="2000" dirty="0" smtClean="0"/>
              <a:t>2</a:t>
            </a:r>
            <a:r>
              <a:rPr lang="en-US" dirty="0" smtClean="0"/>
              <a:t>/T</a:t>
            </a:r>
            <a:r>
              <a:rPr lang="en-US" sz="2000" dirty="0" smtClean="0"/>
              <a:t>1</a:t>
            </a:r>
            <a:r>
              <a:rPr lang="en-US" dirty="0" smtClean="0"/>
              <a:t>) +</a:t>
            </a:r>
            <a:r>
              <a:rPr lang="en-US" dirty="0" err="1" smtClean="0"/>
              <a:t>Rln</a:t>
            </a:r>
            <a:r>
              <a:rPr lang="en-US" dirty="0" smtClean="0"/>
              <a:t> (V</a:t>
            </a:r>
            <a:r>
              <a:rPr lang="en-US" sz="2000" dirty="0" smtClean="0"/>
              <a:t>2</a:t>
            </a:r>
            <a:r>
              <a:rPr lang="en-US" dirty="0" smtClean="0"/>
              <a:t>/V</a:t>
            </a:r>
            <a:r>
              <a:rPr lang="en-US" sz="2000" dirty="0" smtClean="0"/>
              <a:t>1</a:t>
            </a:r>
            <a:r>
              <a:rPr lang="en-US" dirty="0" smtClean="0"/>
              <a:t>) ……….(2)</a:t>
            </a:r>
          </a:p>
          <a:p>
            <a:pPr>
              <a:buNone/>
            </a:pPr>
            <a:r>
              <a:rPr lang="en-US" dirty="0" smtClean="0"/>
              <a:t> </a:t>
            </a:r>
          </a:p>
          <a:p>
            <a:pPr>
              <a:buNone/>
            </a:pPr>
            <a:endParaRPr lang="en-US" dirty="0"/>
          </a:p>
        </p:txBody>
      </p:sp>
      <p:sp>
        <p:nvSpPr>
          <p:cNvPr id="2048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481"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295400" y="533400"/>
            <a:ext cx="647700" cy="1066800"/>
          </a:xfrm>
          <a:prstGeom prst="rect">
            <a:avLst/>
          </a:prstGeom>
          <a:noFill/>
        </p:spPr>
      </p:pic>
      <p:pic>
        <p:nvPicPr>
          <p:cNvPr id="20483"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733800" y="533400"/>
            <a:ext cx="685800" cy="1143000"/>
          </a:xfrm>
          <a:prstGeom prst="rect">
            <a:avLst/>
          </a:prstGeom>
          <a:noFill/>
        </p:spPr>
      </p:pic>
      <p:sp>
        <p:nvSpPr>
          <p:cNvPr id="20486" name="Rectangle 6"/>
          <p:cNvSpPr>
            <a:spLocks noChangeArrowheads="1"/>
          </p:cNvSpPr>
          <p:nvPr/>
        </p:nvSpPr>
        <p:spPr bwMode="auto">
          <a:xfrm>
            <a:off x="0" y="0"/>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en-US"/>
          </a:p>
        </p:txBody>
      </p:sp>
      <p:sp>
        <p:nvSpPr>
          <p:cNvPr id="20488" name="Rectangle 8"/>
          <p:cNvSpPr>
            <a:spLocks noChangeArrowheads="1"/>
          </p:cNvSpPr>
          <p:nvPr/>
        </p:nvSpPr>
        <p:spPr bwMode="auto">
          <a:xfrm>
            <a:off x="0" y="228600"/>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en-US"/>
          </a:p>
        </p:txBody>
      </p:sp>
      <p:pic>
        <p:nvPicPr>
          <p:cNvPr id="20487" name="Picture 7"/>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5638800" y="457200"/>
            <a:ext cx="923925" cy="1143000"/>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FF0000"/>
                </a:solidFill>
              </a:rPr>
              <a:t>b)When two variables are T and P</a:t>
            </a:r>
            <a:endParaRPr lang="en-US" sz="3200" dirty="0">
              <a:solidFill>
                <a:srgbClr val="FF0000"/>
              </a:solidFill>
            </a:endParaRPr>
          </a:p>
        </p:txBody>
      </p:sp>
      <p:sp>
        <p:nvSpPr>
          <p:cNvPr id="3" name="Content Placeholder 2"/>
          <p:cNvSpPr>
            <a:spLocks noGrp="1"/>
          </p:cNvSpPr>
          <p:nvPr>
            <p:ph idx="1"/>
          </p:nvPr>
        </p:nvSpPr>
        <p:spPr>
          <a:xfrm>
            <a:off x="457200" y="1600200"/>
            <a:ext cx="8229600" cy="4876800"/>
          </a:xfrm>
        </p:spPr>
        <p:txBody>
          <a:bodyPr>
            <a:normAutofit/>
          </a:bodyPr>
          <a:lstStyle/>
          <a:p>
            <a:pPr>
              <a:buNone/>
            </a:pPr>
            <a:r>
              <a:rPr lang="en-US" dirty="0" smtClean="0"/>
              <a:t>For one mole of a gas in initial state</a:t>
            </a:r>
          </a:p>
          <a:p>
            <a:pPr algn="ctr">
              <a:buNone/>
            </a:pPr>
            <a:r>
              <a:rPr lang="en-US" dirty="0" smtClean="0"/>
              <a:t> P</a:t>
            </a:r>
            <a:r>
              <a:rPr lang="en-US" sz="1400" dirty="0" smtClean="0"/>
              <a:t>1</a:t>
            </a:r>
            <a:r>
              <a:rPr lang="en-US" dirty="0" smtClean="0"/>
              <a:t>V</a:t>
            </a:r>
            <a:r>
              <a:rPr lang="en-US" sz="1400" dirty="0" smtClean="0"/>
              <a:t>1</a:t>
            </a:r>
            <a:r>
              <a:rPr lang="en-US" dirty="0" smtClean="0"/>
              <a:t>  = RT</a:t>
            </a:r>
            <a:r>
              <a:rPr lang="en-US" sz="1400" dirty="0" smtClean="0"/>
              <a:t>1</a:t>
            </a:r>
          </a:p>
          <a:p>
            <a:pPr algn="ctr">
              <a:buNone/>
            </a:pPr>
            <a:r>
              <a:rPr lang="en-US" dirty="0" smtClean="0"/>
              <a:t>        V</a:t>
            </a:r>
            <a:r>
              <a:rPr lang="en-US" sz="1400" dirty="0" smtClean="0"/>
              <a:t>1  </a:t>
            </a:r>
            <a:r>
              <a:rPr lang="en-US" dirty="0" smtClean="0"/>
              <a:t>= RT</a:t>
            </a:r>
            <a:r>
              <a:rPr lang="en-US" sz="1400" dirty="0" smtClean="0"/>
              <a:t>1</a:t>
            </a:r>
            <a:r>
              <a:rPr lang="en-US" dirty="0" smtClean="0"/>
              <a:t>/P</a:t>
            </a:r>
            <a:r>
              <a:rPr lang="en-US" sz="1400" dirty="0" smtClean="0"/>
              <a:t>1</a:t>
            </a:r>
          </a:p>
          <a:p>
            <a:pPr>
              <a:buNone/>
            </a:pPr>
            <a:r>
              <a:rPr lang="en-US" dirty="0" smtClean="0"/>
              <a:t>Similarly ,in the final state</a:t>
            </a:r>
          </a:p>
          <a:p>
            <a:pPr algn="ctr">
              <a:buNone/>
            </a:pPr>
            <a:r>
              <a:rPr lang="en-US" dirty="0" smtClean="0"/>
              <a:t> P</a:t>
            </a:r>
            <a:r>
              <a:rPr lang="en-US" sz="1400" dirty="0" smtClean="0"/>
              <a:t>2</a:t>
            </a:r>
            <a:r>
              <a:rPr lang="en-US" dirty="0" smtClean="0"/>
              <a:t>V</a:t>
            </a:r>
            <a:r>
              <a:rPr lang="en-US" sz="1400" dirty="0" smtClean="0"/>
              <a:t>2 </a:t>
            </a:r>
            <a:r>
              <a:rPr lang="en-US" dirty="0" smtClean="0"/>
              <a:t> = RT</a:t>
            </a:r>
            <a:r>
              <a:rPr lang="en-US" sz="1400" dirty="0" smtClean="0"/>
              <a:t>2</a:t>
            </a:r>
          </a:p>
          <a:p>
            <a:pPr algn="ctr">
              <a:buNone/>
            </a:pPr>
            <a:r>
              <a:rPr lang="en-US" dirty="0" smtClean="0"/>
              <a:t>         V</a:t>
            </a:r>
            <a:r>
              <a:rPr lang="en-US" sz="1400" dirty="0" smtClean="0"/>
              <a:t>2</a:t>
            </a:r>
            <a:r>
              <a:rPr lang="en-US" dirty="0" smtClean="0"/>
              <a:t>  =  RT</a:t>
            </a:r>
            <a:r>
              <a:rPr lang="en-US" sz="1400" dirty="0" smtClean="0"/>
              <a:t>2</a:t>
            </a:r>
            <a:r>
              <a:rPr lang="en-US" dirty="0" smtClean="0"/>
              <a:t>/P</a:t>
            </a:r>
            <a:r>
              <a:rPr lang="en-US" sz="1400" dirty="0" smtClean="0"/>
              <a:t>2 </a:t>
            </a:r>
          </a:p>
          <a:p>
            <a:pPr>
              <a:buNone/>
            </a:pPr>
            <a:r>
              <a:rPr lang="en-US" dirty="0" smtClean="0"/>
              <a:t>                                   V</a:t>
            </a:r>
            <a:r>
              <a:rPr lang="en-US" sz="1400" dirty="0" smtClean="0"/>
              <a:t>2</a:t>
            </a:r>
            <a:r>
              <a:rPr lang="en-US" dirty="0" smtClean="0"/>
              <a:t>/V</a:t>
            </a:r>
            <a:r>
              <a:rPr lang="en-US" sz="1400" dirty="0" smtClean="0"/>
              <a:t>1 </a:t>
            </a:r>
            <a:r>
              <a:rPr lang="en-US" dirty="0" smtClean="0"/>
              <a:t>= T</a:t>
            </a:r>
            <a:r>
              <a:rPr lang="en-US" sz="1400" dirty="0" smtClean="0"/>
              <a:t>2</a:t>
            </a:r>
            <a:r>
              <a:rPr lang="en-US" dirty="0" smtClean="0"/>
              <a:t>P</a:t>
            </a:r>
            <a:r>
              <a:rPr lang="en-US" sz="1400" dirty="0" smtClean="0"/>
              <a:t>1</a:t>
            </a:r>
            <a:r>
              <a:rPr lang="en-US" dirty="0" smtClean="0"/>
              <a:t>/T</a:t>
            </a:r>
            <a:r>
              <a:rPr lang="en-US" sz="1400" dirty="0" smtClean="0"/>
              <a:t>1</a:t>
            </a:r>
            <a:r>
              <a:rPr lang="en-US" dirty="0" smtClean="0"/>
              <a:t>P</a:t>
            </a:r>
            <a:r>
              <a:rPr lang="en-US" sz="1400" dirty="0" smtClean="0"/>
              <a:t>2</a:t>
            </a:r>
            <a:r>
              <a:rPr lang="en-US" dirty="0" smtClean="0"/>
              <a:t>   ………….(3)</a:t>
            </a:r>
          </a:p>
          <a:p>
            <a:pPr>
              <a:buNone/>
            </a:pPr>
            <a:r>
              <a:rPr lang="en-US" dirty="0" smtClean="0"/>
              <a:t>On substituting this value in equation  (1)</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534400" cy="5592763"/>
          </a:xfrm>
        </p:spPr>
        <p:txBody>
          <a:bodyPr/>
          <a:lstStyle/>
          <a:p>
            <a:pPr>
              <a:buNone/>
            </a:pPr>
            <a:r>
              <a:rPr lang="en-US" dirty="0" smtClean="0"/>
              <a:t>  </a:t>
            </a:r>
            <a:r>
              <a:rPr lang="el-GR" dirty="0" smtClean="0"/>
              <a:t>Δ</a:t>
            </a:r>
            <a:r>
              <a:rPr lang="en-US" dirty="0" smtClean="0"/>
              <a:t>S = </a:t>
            </a:r>
            <a:r>
              <a:rPr lang="en-US" dirty="0" err="1" smtClean="0"/>
              <a:t>Cv</a:t>
            </a:r>
            <a:r>
              <a:rPr lang="en-US" dirty="0" smtClean="0"/>
              <a:t> </a:t>
            </a:r>
            <a:r>
              <a:rPr lang="en-US" dirty="0" err="1" smtClean="0"/>
              <a:t>ln</a:t>
            </a:r>
            <a:r>
              <a:rPr lang="en-US" dirty="0" smtClean="0"/>
              <a:t> (T</a:t>
            </a:r>
            <a:r>
              <a:rPr lang="en-US" sz="1200" dirty="0" smtClean="0"/>
              <a:t>2</a:t>
            </a:r>
            <a:r>
              <a:rPr lang="en-US" dirty="0" smtClean="0"/>
              <a:t>/T</a:t>
            </a:r>
            <a:r>
              <a:rPr lang="en-US" sz="1200" dirty="0" smtClean="0"/>
              <a:t>1</a:t>
            </a:r>
            <a:r>
              <a:rPr lang="en-US" dirty="0" smtClean="0"/>
              <a:t>) +R </a:t>
            </a:r>
            <a:r>
              <a:rPr lang="en-US" dirty="0" err="1" smtClean="0"/>
              <a:t>ln</a:t>
            </a:r>
            <a:r>
              <a:rPr lang="en-US" dirty="0" smtClean="0"/>
              <a:t> (T</a:t>
            </a:r>
            <a:r>
              <a:rPr lang="en-US" sz="1200" dirty="0" smtClean="0"/>
              <a:t>2</a:t>
            </a:r>
            <a:r>
              <a:rPr lang="en-US" dirty="0" smtClean="0"/>
              <a:t>/T</a:t>
            </a:r>
            <a:r>
              <a:rPr lang="en-US" sz="1200" dirty="0" smtClean="0"/>
              <a:t>1</a:t>
            </a:r>
            <a:r>
              <a:rPr lang="en-US" dirty="0" smtClean="0"/>
              <a:t>) +R </a:t>
            </a:r>
            <a:r>
              <a:rPr lang="en-US" dirty="0" err="1" smtClean="0"/>
              <a:t>ln</a:t>
            </a:r>
            <a:r>
              <a:rPr lang="en-US" dirty="0" smtClean="0"/>
              <a:t> (P</a:t>
            </a:r>
            <a:r>
              <a:rPr lang="en-US" sz="1200" dirty="0" smtClean="0"/>
              <a:t>1</a:t>
            </a:r>
            <a:r>
              <a:rPr lang="en-US" dirty="0" smtClean="0"/>
              <a:t>/P</a:t>
            </a:r>
            <a:r>
              <a:rPr lang="en-US" sz="1200" dirty="0" smtClean="0"/>
              <a:t>2 </a:t>
            </a:r>
            <a:r>
              <a:rPr lang="en-US" dirty="0" smtClean="0"/>
              <a:t>) </a:t>
            </a:r>
          </a:p>
          <a:p>
            <a:pPr>
              <a:buNone/>
            </a:pPr>
            <a:r>
              <a:rPr lang="en-US" dirty="0" smtClean="0"/>
              <a:t>  </a:t>
            </a:r>
            <a:r>
              <a:rPr lang="el-GR" dirty="0" smtClean="0"/>
              <a:t>Δ</a:t>
            </a:r>
            <a:r>
              <a:rPr lang="en-US" dirty="0" smtClean="0"/>
              <a:t>S = (</a:t>
            </a:r>
            <a:r>
              <a:rPr lang="en-US" dirty="0" err="1" smtClean="0"/>
              <a:t>Cv</a:t>
            </a:r>
            <a:r>
              <a:rPr lang="en-US" dirty="0" smtClean="0"/>
              <a:t>-R) </a:t>
            </a:r>
            <a:r>
              <a:rPr lang="en-US" dirty="0" err="1" smtClean="0"/>
              <a:t>ln</a:t>
            </a:r>
            <a:r>
              <a:rPr lang="en-US" dirty="0" smtClean="0"/>
              <a:t> (T</a:t>
            </a:r>
            <a:r>
              <a:rPr lang="en-US" sz="1200" dirty="0" smtClean="0"/>
              <a:t>2</a:t>
            </a:r>
            <a:r>
              <a:rPr lang="en-US" dirty="0" smtClean="0"/>
              <a:t>/T</a:t>
            </a:r>
            <a:r>
              <a:rPr lang="en-US" sz="1200" dirty="0" smtClean="0"/>
              <a:t>1</a:t>
            </a:r>
            <a:r>
              <a:rPr lang="en-US" dirty="0" smtClean="0"/>
              <a:t>) +R </a:t>
            </a:r>
            <a:r>
              <a:rPr lang="en-US" dirty="0" err="1" smtClean="0"/>
              <a:t>ln</a:t>
            </a:r>
            <a:r>
              <a:rPr lang="en-US" dirty="0" smtClean="0"/>
              <a:t> (T</a:t>
            </a:r>
            <a:r>
              <a:rPr lang="en-US" sz="1200" dirty="0" smtClean="0"/>
              <a:t>2</a:t>
            </a:r>
            <a:r>
              <a:rPr lang="en-US" dirty="0" smtClean="0"/>
              <a:t>/T</a:t>
            </a:r>
            <a:r>
              <a:rPr lang="en-US" sz="1200" dirty="0" smtClean="0"/>
              <a:t>1</a:t>
            </a:r>
            <a:r>
              <a:rPr lang="en-US" dirty="0" smtClean="0"/>
              <a:t>) +R </a:t>
            </a:r>
            <a:r>
              <a:rPr lang="en-US" dirty="0" err="1" smtClean="0"/>
              <a:t>ln</a:t>
            </a:r>
            <a:r>
              <a:rPr lang="en-US" dirty="0" smtClean="0"/>
              <a:t> (P</a:t>
            </a:r>
            <a:r>
              <a:rPr lang="en-US" sz="1200" dirty="0" smtClean="0"/>
              <a:t>1</a:t>
            </a:r>
            <a:r>
              <a:rPr lang="en-US" dirty="0" smtClean="0"/>
              <a:t>/P</a:t>
            </a:r>
            <a:r>
              <a:rPr lang="en-US" sz="1200" dirty="0" smtClean="0"/>
              <a:t>2</a:t>
            </a:r>
            <a:r>
              <a:rPr lang="en-US" dirty="0" smtClean="0"/>
              <a:t>)</a:t>
            </a:r>
          </a:p>
          <a:p>
            <a:pPr>
              <a:buNone/>
            </a:pPr>
            <a:r>
              <a:rPr lang="en-US" dirty="0" smtClean="0"/>
              <a:t>  </a:t>
            </a:r>
            <a:r>
              <a:rPr lang="el-GR" dirty="0" smtClean="0"/>
              <a:t>Δ</a:t>
            </a:r>
            <a:r>
              <a:rPr lang="en-US" dirty="0" smtClean="0"/>
              <a:t>S = Cp </a:t>
            </a:r>
            <a:r>
              <a:rPr lang="en-US" dirty="0" err="1" smtClean="0"/>
              <a:t>ln</a:t>
            </a:r>
            <a:r>
              <a:rPr lang="en-US" dirty="0" smtClean="0"/>
              <a:t>(T</a:t>
            </a:r>
            <a:r>
              <a:rPr lang="en-US" sz="1200" dirty="0" smtClean="0"/>
              <a:t>2</a:t>
            </a:r>
            <a:r>
              <a:rPr lang="en-US" dirty="0" smtClean="0"/>
              <a:t>/T</a:t>
            </a:r>
            <a:r>
              <a:rPr lang="en-US" sz="1200" dirty="0" smtClean="0"/>
              <a:t>1</a:t>
            </a:r>
            <a:r>
              <a:rPr lang="en-US" dirty="0" smtClean="0"/>
              <a:t>)–R </a:t>
            </a:r>
            <a:r>
              <a:rPr lang="en-US" dirty="0" err="1" smtClean="0"/>
              <a:t>ln</a:t>
            </a:r>
            <a:r>
              <a:rPr lang="en-US" dirty="0" smtClean="0"/>
              <a:t>(T</a:t>
            </a:r>
            <a:r>
              <a:rPr lang="en-US" sz="1200" dirty="0" smtClean="0"/>
              <a:t>2</a:t>
            </a:r>
            <a:r>
              <a:rPr lang="en-US" dirty="0" smtClean="0"/>
              <a:t>/T</a:t>
            </a:r>
            <a:r>
              <a:rPr lang="en-US" sz="1200" dirty="0" smtClean="0"/>
              <a:t>1</a:t>
            </a:r>
            <a:r>
              <a:rPr lang="en-US" dirty="0" smtClean="0"/>
              <a:t>)+ </a:t>
            </a:r>
            <a:r>
              <a:rPr lang="en-US" dirty="0" err="1" smtClean="0"/>
              <a:t>Rln</a:t>
            </a:r>
            <a:r>
              <a:rPr lang="en-US" dirty="0" smtClean="0"/>
              <a:t>(T</a:t>
            </a:r>
            <a:r>
              <a:rPr lang="en-US" sz="1200" dirty="0" smtClean="0"/>
              <a:t>2</a:t>
            </a:r>
            <a:r>
              <a:rPr lang="en-US" dirty="0" smtClean="0"/>
              <a:t>/T</a:t>
            </a:r>
            <a:r>
              <a:rPr lang="en-US" sz="1200" dirty="0" smtClean="0"/>
              <a:t>1</a:t>
            </a:r>
            <a:r>
              <a:rPr lang="en-US" dirty="0" smtClean="0"/>
              <a:t>)-</a:t>
            </a:r>
            <a:r>
              <a:rPr lang="en-US" dirty="0" err="1" smtClean="0"/>
              <a:t>Rln</a:t>
            </a:r>
            <a:r>
              <a:rPr lang="en-US" dirty="0" smtClean="0"/>
              <a:t> (P</a:t>
            </a:r>
            <a:r>
              <a:rPr lang="en-US" sz="1200" dirty="0" smtClean="0"/>
              <a:t>2</a:t>
            </a:r>
            <a:r>
              <a:rPr lang="en-US" dirty="0" smtClean="0"/>
              <a:t>/P</a:t>
            </a:r>
            <a:r>
              <a:rPr lang="en-US" sz="1200" dirty="0" smtClean="0"/>
              <a:t>1</a:t>
            </a:r>
            <a:r>
              <a:rPr lang="en-US" dirty="0" smtClean="0"/>
              <a:t>)</a:t>
            </a:r>
          </a:p>
          <a:p>
            <a:pPr>
              <a:buNone/>
            </a:pPr>
            <a:r>
              <a:rPr lang="en-US" dirty="0" smtClean="0"/>
              <a:t>  </a:t>
            </a:r>
            <a:r>
              <a:rPr lang="el-GR" dirty="0" smtClean="0"/>
              <a:t>Δ</a:t>
            </a:r>
            <a:r>
              <a:rPr lang="en-US" dirty="0" smtClean="0"/>
              <a:t>S = Cp </a:t>
            </a:r>
            <a:r>
              <a:rPr lang="en-US" dirty="0" err="1" smtClean="0"/>
              <a:t>ln</a:t>
            </a:r>
            <a:r>
              <a:rPr lang="en-US" dirty="0" smtClean="0"/>
              <a:t> (T</a:t>
            </a:r>
            <a:r>
              <a:rPr lang="en-US" sz="1200" dirty="0" smtClean="0"/>
              <a:t>2</a:t>
            </a:r>
            <a:r>
              <a:rPr lang="en-US" dirty="0" smtClean="0"/>
              <a:t>/T</a:t>
            </a:r>
            <a:r>
              <a:rPr lang="en-US" sz="1200" dirty="0" smtClean="0"/>
              <a:t>1</a:t>
            </a:r>
            <a:r>
              <a:rPr lang="en-US" dirty="0" smtClean="0"/>
              <a:t>) -R lnP</a:t>
            </a:r>
            <a:r>
              <a:rPr lang="en-US" sz="1200" dirty="0" smtClean="0"/>
              <a:t>2</a:t>
            </a:r>
            <a:r>
              <a:rPr lang="en-US" dirty="0" smtClean="0"/>
              <a:t>/P</a:t>
            </a:r>
            <a:r>
              <a:rPr lang="en-US" sz="1200" dirty="0" smtClean="0"/>
              <a:t>1   </a:t>
            </a:r>
            <a:r>
              <a:rPr lang="en-US" sz="1600" dirty="0" smtClean="0"/>
              <a:t>………………………………..(4)  </a:t>
            </a:r>
          </a:p>
          <a:p>
            <a:pPr>
              <a:buNone/>
            </a:pPr>
            <a:endParaRPr lang="en-US" sz="1600" dirty="0" smtClean="0"/>
          </a:p>
          <a:p>
            <a:pPr>
              <a:buNone/>
            </a:pPr>
            <a:r>
              <a:rPr lang="en-US" dirty="0" smtClean="0"/>
              <a:t>For n moles of the ideal gas</a:t>
            </a:r>
          </a:p>
          <a:p>
            <a:pPr>
              <a:buNone/>
            </a:pPr>
            <a:endParaRPr lang="en-US" sz="1200" dirty="0" smtClean="0"/>
          </a:p>
          <a:p>
            <a:pPr>
              <a:buNone/>
            </a:pPr>
            <a:r>
              <a:rPr lang="en-US" dirty="0" smtClean="0"/>
              <a:t>  </a:t>
            </a:r>
            <a:r>
              <a:rPr lang="el-GR" dirty="0" smtClean="0"/>
              <a:t>Δ</a:t>
            </a:r>
            <a:r>
              <a:rPr lang="en-US" dirty="0" smtClean="0"/>
              <a:t>S = </a:t>
            </a:r>
            <a:r>
              <a:rPr lang="en-US" dirty="0" err="1" smtClean="0"/>
              <a:t>C</a:t>
            </a:r>
            <a:r>
              <a:rPr lang="en-US" sz="2800" dirty="0" err="1" smtClean="0"/>
              <a:t>p</a:t>
            </a:r>
            <a:r>
              <a:rPr lang="en-US" dirty="0" err="1" smtClean="0"/>
              <a:t>ln</a:t>
            </a:r>
            <a:r>
              <a:rPr lang="en-US" dirty="0" smtClean="0"/>
              <a:t> (T</a:t>
            </a:r>
            <a:r>
              <a:rPr lang="en-US" sz="1200" dirty="0" smtClean="0"/>
              <a:t>2</a:t>
            </a:r>
            <a:r>
              <a:rPr lang="en-US" dirty="0" smtClean="0"/>
              <a:t>/T</a:t>
            </a:r>
            <a:r>
              <a:rPr lang="en-US" sz="1200" dirty="0" smtClean="0"/>
              <a:t>1</a:t>
            </a:r>
            <a:r>
              <a:rPr lang="en-US" dirty="0" smtClean="0"/>
              <a:t>)- RlnP</a:t>
            </a:r>
            <a:r>
              <a:rPr lang="en-US" sz="1200" dirty="0" smtClean="0"/>
              <a:t>2</a:t>
            </a:r>
            <a:r>
              <a:rPr lang="en-US" dirty="0" smtClean="0"/>
              <a:t>/P</a:t>
            </a:r>
            <a:r>
              <a:rPr lang="en-US" sz="1200" dirty="0" smtClean="0"/>
              <a:t>1</a:t>
            </a:r>
            <a:endParaRPr lang="en-US" sz="12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Helmholtz free energy (work function):</a:t>
            </a:r>
            <a:endParaRPr lang="en-US" dirty="0">
              <a:solidFill>
                <a:srgbClr val="FF0000"/>
              </a:solidFill>
            </a:endParaRPr>
          </a:p>
        </p:txBody>
      </p:sp>
      <p:sp>
        <p:nvSpPr>
          <p:cNvPr id="3" name="Content Placeholder 2"/>
          <p:cNvSpPr>
            <a:spLocks noGrp="1"/>
          </p:cNvSpPr>
          <p:nvPr>
            <p:ph idx="1"/>
          </p:nvPr>
        </p:nvSpPr>
        <p:spPr>
          <a:xfrm>
            <a:off x="457200" y="1143000"/>
            <a:ext cx="8229600" cy="5562600"/>
          </a:xfrm>
        </p:spPr>
        <p:txBody>
          <a:bodyPr>
            <a:normAutofit fontScale="85000" lnSpcReduction="10000"/>
          </a:bodyPr>
          <a:lstStyle/>
          <a:p>
            <a:r>
              <a:rPr lang="en-US" dirty="0" smtClean="0"/>
              <a:t>Work function A is defined as</a:t>
            </a:r>
          </a:p>
          <a:p>
            <a:pPr algn="ctr">
              <a:buNone/>
            </a:pPr>
            <a:r>
              <a:rPr lang="en-US" dirty="0" smtClean="0"/>
              <a:t>           A     =  E    -   TS   ……………….(1)</a:t>
            </a:r>
          </a:p>
          <a:p>
            <a:pPr>
              <a:buNone/>
            </a:pPr>
            <a:r>
              <a:rPr lang="en-US" dirty="0" smtClean="0"/>
              <a:t> Where ,E is internal energy and S is entropy of system .</a:t>
            </a:r>
          </a:p>
          <a:p>
            <a:pPr algn="ctr">
              <a:buNone/>
            </a:pPr>
            <a:r>
              <a:rPr lang="en-US" dirty="0" smtClean="0"/>
              <a:t>              A</a:t>
            </a:r>
            <a:r>
              <a:rPr lang="en-US" sz="1400" dirty="0" smtClean="0"/>
              <a:t>1</a:t>
            </a:r>
            <a:r>
              <a:rPr lang="en-US" dirty="0" smtClean="0"/>
              <a:t>   =  E</a:t>
            </a:r>
            <a:r>
              <a:rPr lang="en-US" sz="1400" dirty="0" smtClean="0"/>
              <a:t>1</a:t>
            </a:r>
            <a:r>
              <a:rPr lang="en-US" dirty="0" smtClean="0"/>
              <a:t>   -  TS </a:t>
            </a:r>
            <a:r>
              <a:rPr lang="en-US" sz="1400" dirty="0" smtClean="0"/>
              <a:t>1</a:t>
            </a:r>
            <a:r>
              <a:rPr lang="en-US" dirty="0" smtClean="0"/>
              <a:t>  ……………….(2)  </a:t>
            </a:r>
          </a:p>
          <a:p>
            <a:pPr algn="ctr">
              <a:buNone/>
            </a:pPr>
            <a:r>
              <a:rPr lang="en-US" dirty="0" smtClean="0"/>
              <a:t>              A</a:t>
            </a:r>
            <a:r>
              <a:rPr lang="en-US" sz="1400" dirty="0" smtClean="0"/>
              <a:t>2</a:t>
            </a:r>
            <a:r>
              <a:rPr lang="en-US" dirty="0" smtClean="0"/>
              <a:t>   =  E</a:t>
            </a:r>
            <a:r>
              <a:rPr lang="en-US" sz="1400" dirty="0" smtClean="0"/>
              <a:t>2</a:t>
            </a:r>
            <a:r>
              <a:rPr lang="en-US" dirty="0" smtClean="0"/>
              <a:t>     -   TS</a:t>
            </a:r>
            <a:r>
              <a:rPr lang="en-US" sz="1400" dirty="0" smtClean="0"/>
              <a:t>2     </a:t>
            </a:r>
            <a:r>
              <a:rPr lang="en-US" dirty="0" smtClean="0"/>
              <a:t> ……………….(3)   </a:t>
            </a:r>
          </a:p>
          <a:p>
            <a:pPr>
              <a:buNone/>
            </a:pPr>
            <a:r>
              <a:rPr lang="en-US" dirty="0" smtClean="0"/>
              <a:t>The change in work function is given as-</a:t>
            </a:r>
          </a:p>
          <a:p>
            <a:pPr>
              <a:buNone/>
            </a:pPr>
            <a:r>
              <a:rPr lang="en-US" dirty="0" smtClean="0"/>
              <a:t>                               </a:t>
            </a:r>
            <a:r>
              <a:rPr lang="el-GR" dirty="0" smtClean="0"/>
              <a:t>Δ</a:t>
            </a:r>
            <a:r>
              <a:rPr lang="en-US" dirty="0" smtClean="0"/>
              <a:t>A  =  A</a:t>
            </a:r>
            <a:r>
              <a:rPr lang="en-US" sz="1200" dirty="0" smtClean="0"/>
              <a:t>2</a:t>
            </a:r>
            <a:r>
              <a:rPr lang="en-US" dirty="0" smtClean="0"/>
              <a:t>-  A</a:t>
            </a:r>
            <a:r>
              <a:rPr lang="en-US" sz="1200" dirty="0" smtClean="0"/>
              <a:t>1</a:t>
            </a:r>
          </a:p>
          <a:p>
            <a:pPr>
              <a:buNone/>
            </a:pPr>
            <a:r>
              <a:rPr lang="en-US" sz="1200" dirty="0" smtClean="0"/>
              <a:t>                                                                                                        </a:t>
            </a:r>
            <a:r>
              <a:rPr lang="en-US" dirty="0" smtClean="0"/>
              <a:t>=  (E</a:t>
            </a:r>
            <a:r>
              <a:rPr lang="en-US" sz="2100" dirty="0" smtClean="0"/>
              <a:t>2</a:t>
            </a:r>
            <a:r>
              <a:rPr lang="en-US" dirty="0" smtClean="0"/>
              <a:t> –TS</a:t>
            </a:r>
            <a:r>
              <a:rPr lang="en-US" sz="2100" dirty="0" smtClean="0"/>
              <a:t>2</a:t>
            </a:r>
            <a:r>
              <a:rPr lang="en-US" dirty="0" smtClean="0"/>
              <a:t>) – (E</a:t>
            </a:r>
            <a:r>
              <a:rPr lang="en-US" sz="2100" dirty="0" smtClean="0"/>
              <a:t>1</a:t>
            </a:r>
            <a:r>
              <a:rPr lang="en-US" dirty="0" smtClean="0"/>
              <a:t>-TS</a:t>
            </a:r>
            <a:r>
              <a:rPr lang="en-US" sz="2100" dirty="0" smtClean="0"/>
              <a:t>1</a:t>
            </a:r>
            <a:r>
              <a:rPr lang="en-US" dirty="0" smtClean="0"/>
              <a:t>) </a:t>
            </a:r>
          </a:p>
          <a:p>
            <a:pPr algn="ctr">
              <a:buNone/>
            </a:pPr>
            <a:r>
              <a:rPr lang="en-US" dirty="0" smtClean="0"/>
              <a:t>       =  (E</a:t>
            </a:r>
            <a:r>
              <a:rPr lang="en-US" sz="2100" dirty="0" smtClean="0"/>
              <a:t>2</a:t>
            </a:r>
            <a:r>
              <a:rPr lang="en-US" dirty="0" smtClean="0"/>
              <a:t>-E</a:t>
            </a:r>
            <a:r>
              <a:rPr lang="en-US" sz="2100" dirty="0" smtClean="0"/>
              <a:t>1</a:t>
            </a:r>
            <a:r>
              <a:rPr lang="en-US" dirty="0" smtClean="0"/>
              <a:t>) – T (S</a:t>
            </a:r>
            <a:r>
              <a:rPr lang="en-US" sz="2100" dirty="0" smtClean="0"/>
              <a:t>2</a:t>
            </a:r>
            <a:r>
              <a:rPr lang="en-US" dirty="0" smtClean="0"/>
              <a:t>- S</a:t>
            </a:r>
            <a:r>
              <a:rPr lang="en-US" sz="2100" dirty="0" smtClean="0"/>
              <a:t>1</a:t>
            </a:r>
            <a:r>
              <a:rPr lang="en-US" dirty="0" smtClean="0"/>
              <a:t>) </a:t>
            </a:r>
          </a:p>
          <a:p>
            <a:pPr algn="ctr">
              <a:buNone/>
            </a:pPr>
            <a:r>
              <a:rPr lang="en-US" dirty="0" smtClean="0"/>
              <a:t>                    </a:t>
            </a:r>
            <a:r>
              <a:rPr lang="el-GR" dirty="0" smtClean="0"/>
              <a:t>Δ</a:t>
            </a:r>
            <a:r>
              <a:rPr lang="en-US" dirty="0" smtClean="0"/>
              <a:t>A  = </a:t>
            </a:r>
            <a:r>
              <a:rPr lang="el-GR" dirty="0" smtClean="0"/>
              <a:t>Δ</a:t>
            </a:r>
            <a:r>
              <a:rPr lang="en-US" dirty="0" smtClean="0"/>
              <a:t>E   -</a:t>
            </a:r>
            <a:r>
              <a:rPr lang="el-GR" dirty="0" smtClean="0"/>
              <a:t> </a:t>
            </a:r>
            <a:r>
              <a:rPr lang="en-US" dirty="0" smtClean="0"/>
              <a:t>T</a:t>
            </a:r>
            <a:r>
              <a:rPr lang="el-GR" dirty="0" smtClean="0"/>
              <a:t>Δ</a:t>
            </a:r>
            <a:r>
              <a:rPr lang="en-US" dirty="0" smtClean="0"/>
              <a:t>S    ……………………..(4)</a:t>
            </a:r>
          </a:p>
          <a:p>
            <a:pPr>
              <a:buNone/>
            </a:pPr>
            <a:r>
              <a:rPr lang="en-US" dirty="0" smtClean="0"/>
              <a:t>Where ,</a:t>
            </a:r>
            <a:r>
              <a:rPr lang="el-GR" dirty="0" smtClean="0"/>
              <a:t> Δ</a:t>
            </a:r>
            <a:r>
              <a:rPr lang="en-US" dirty="0" smtClean="0"/>
              <a:t>E and </a:t>
            </a:r>
            <a:r>
              <a:rPr lang="el-GR" dirty="0" smtClean="0"/>
              <a:t>Δ</a:t>
            </a:r>
            <a:r>
              <a:rPr lang="en-US" dirty="0" smtClean="0"/>
              <a:t>S change in the internal energy and entropy of the system.</a:t>
            </a:r>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Gibbs Free Energy(G):</a:t>
            </a:r>
            <a:endParaRPr lang="en-US"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r>
              <a:rPr lang="en-US" dirty="0" smtClean="0"/>
              <a:t>Gibbs  free function  is defined as</a:t>
            </a:r>
          </a:p>
          <a:p>
            <a:pPr>
              <a:buNone/>
            </a:pPr>
            <a:r>
              <a:rPr lang="en-US" dirty="0" smtClean="0"/>
              <a:t>           G     =  H   -  TS   ……………….(1)</a:t>
            </a:r>
          </a:p>
          <a:p>
            <a:pPr>
              <a:buNone/>
            </a:pPr>
            <a:r>
              <a:rPr lang="en-US" dirty="0" smtClean="0"/>
              <a:t> Where ,G is Gibbs free energy and H is enthalpy of system .</a:t>
            </a:r>
          </a:p>
          <a:p>
            <a:pPr>
              <a:buNone/>
            </a:pPr>
            <a:r>
              <a:rPr lang="en-US" dirty="0" smtClean="0"/>
              <a:t>          </a:t>
            </a:r>
            <a:r>
              <a:rPr lang="en-US" dirty="0" smtClean="0"/>
              <a:t>G</a:t>
            </a:r>
            <a:r>
              <a:rPr lang="en-US" sz="1400" dirty="0" smtClean="0"/>
              <a:t>1</a:t>
            </a:r>
            <a:r>
              <a:rPr lang="en-US" dirty="0" smtClean="0"/>
              <a:t>     =  H</a:t>
            </a:r>
            <a:r>
              <a:rPr lang="en-US" sz="1400" dirty="0" smtClean="0"/>
              <a:t>1</a:t>
            </a:r>
            <a:r>
              <a:rPr lang="en-US" dirty="0" smtClean="0"/>
              <a:t>    -   TS </a:t>
            </a:r>
            <a:r>
              <a:rPr lang="en-US" sz="1400" dirty="0" smtClean="0"/>
              <a:t>1</a:t>
            </a:r>
            <a:r>
              <a:rPr lang="en-US" dirty="0" smtClean="0"/>
              <a:t>  </a:t>
            </a:r>
            <a:r>
              <a:rPr lang="en-US" dirty="0" smtClean="0"/>
              <a:t>…………….(</a:t>
            </a:r>
            <a:r>
              <a:rPr lang="en-US" dirty="0" smtClean="0"/>
              <a:t>2)  </a:t>
            </a:r>
          </a:p>
          <a:p>
            <a:pPr>
              <a:buNone/>
            </a:pPr>
            <a:r>
              <a:rPr lang="en-US" dirty="0" smtClean="0"/>
              <a:t> </a:t>
            </a:r>
            <a:r>
              <a:rPr lang="en-US" dirty="0" smtClean="0"/>
              <a:t>          G</a:t>
            </a:r>
            <a:r>
              <a:rPr lang="en-US" sz="1400" dirty="0" smtClean="0"/>
              <a:t>2</a:t>
            </a:r>
            <a:r>
              <a:rPr lang="en-US" dirty="0" smtClean="0"/>
              <a:t>    </a:t>
            </a:r>
            <a:r>
              <a:rPr lang="en-US" dirty="0" smtClean="0"/>
              <a:t>=  H</a:t>
            </a:r>
            <a:r>
              <a:rPr lang="en-US" sz="1400" dirty="0" smtClean="0"/>
              <a:t>2</a:t>
            </a:r>
            <a:r>
              <a:rPr lang="en-US" dirty="0" smtClean="0"/>
              <a:t>    -   TS</a:t>
            </a:r>
            <a:r>
              <a:rPr lang="en-US" sz="1400" dirty="0" smtClean="0"/>
              <a:t>2     </a:t>
            </a:r>
            <a:r>
              <a:rPr lang="en-US" sz="1400" dirty="0" smtClean="0"/>
              <a:t> </a:t>
            </a:r>
            <a:r>
              <a:rPr lang="en-US" dirty="0" smtClean="0"/>
              <a:t>…………….(</a:t>
            </a:r>
            <a:r>
              <a:rPr lang="en-US" dirty="0" smtClean="0"/>
              <a:t>3)   </a:t>
            </a:r>
          </a:p>
          <a:p>
            <a:pPr>
              <a:buNone/>
            </a:pPr>
            <a:r>
              <a:rPr lang="en-US" dirty="0" smtClean="0"/>
              <a:t>The change in free energy is given </a:t>
            </a:r>
            <a:r>
              <a:rPr lang="en-US" dirty="0" smtClean="0"/>
              <a:t>as-</a:t>
            </a:r>
          </a:p>
          <a:p>
            <a:pPr>
              <a:buNone/>
            </a:pPr>
            <a:r>
              <a:rPr lang="en-US" dirty="0" smtClean="0"/>
              <a:t>             </a:t>
            </a:r>
            <a:r>
              <a:rPr lang="el-GR" dirty="0" smtClean="0"/>
              <a:t>Δ</a:t>
            </a:r>
            <a:r>
              <a:rPr lang="en-US" dirty="0" smtClean="0"/>
              <a:t>G  =  G</a:t>
            </a:r>
            <a:r>
              <a:rPr lang="en-US" sz="1200" dirty="0" smtClean="0"/>
              <a:t>2</a:t>
            </a:r>
            <a:r>
              <a:rPr lang="en-US" dirty="0" smtClean="0"/>
              <a:t>-  G</a:t>
            </a:r>
            <a:r>
              <a:rPr lang="en-US" sz="1200" dirty="0" smtClean="0"/>
              <a:t>1</a:t>
            </a:r>
          </a:p>
          <a:p>
            <a:pPr>
              <a:buNone/>
            </a:pPr>
            <a:r>
              <a:rPr lang="en-US" sz="1200" dirty="0" smtClean="0"/>
              <a:t>                                                        </a:t>
            </a:r>
            <a:r>
              <a:rPr lang="en-US" dirty="0" smtClean="0"/>
              <a:t>=  </a:t>
            </a:r>
            <a:r>
              <a:rPr lang="en-US" dirty="0" smtClean="0"/>
              <a:t>(H</a:t>
            </a:r>
            <a:r>
              <a:rPr lang="en-US" sz="1500" dirty="0" smtClean="0"/>
              <a:t>2</a:t>
            </a:r>
            <a:r>
              <a:rPr lang="en-US" dirty="0" smtClean="0"/>
              <a:t> –TS</a:t>
            </a:r>
            <a:r>
              <a:rPr lang="en-US" sz="1500" dirty="0" smtClean="0"/>
              <a:t>2</a:t>
            </a:r>
            <a:r>
              <a:rPr lang="en-US" dirty="0" smtClean="0"/>
              <a:t>) –(H</a:t>
            </a:r>
            <a:r>
              <a:rPr lang="en-US" sz="1500" dirty="0" smtClean="0"/>
              <a:t>1</a:t>
            </a:r>
            <a:r>
              <a:rPr lang="en-US" dirty="0" smtClean="0"/>
              <a:t>-TS</a:t>
            </a:r>
            <a:r>
              <a:rPr lang="en-US" sz="1500" dirty="0" smtClean="0"/>
              <a:t>1</a:t>
            </a:r>
            <a:r>
              <a:rPr lang="en-US" dirty="0" smtClean="0"/>
              <a:t>) </a:t>
            </a:r>
          </a:p>
          <a:p>
            <a:pPr>
              <a:buNone/>
            </a:pPr>
            <a:r>
              <a:rPr lang="en-US" dirty="0" smtClean="0"/>
              <a:t>        </a:t>
            </a:r>
            <a:r>
              <a:rPr lang="en-US" dirty="0" smtClean="0"/>
              <a:t>             </a:t>
            </a:r>
            <a:r>
              <a:rPr lang="en-US" dirty="0" smtClean="0"/>
              <a:t>=  (H</a:t>
            </a:r>
            <a:r>
              <a:rPr lang="en-US" sz="1400" dirty="0" smtClean="0"/>
              <a:t>2</a:t>
            </a:r>
            <a:r>
              <a:rPr lang="en-US" dirty="0" smtClean="0"/>
              <a:t>-H</a:t>
            </a:r>
            <a:r>
              <a:rPr lang="en-US" sz="1500" dirty="0" smtClean="0"/>
              <a:t>1</a:t>
            </a:r>
            <a:r>
              <a:rPr lang="en-US" dirty="0" smtClean="0"/>
              <a:t>) –T (S</a:t>
            </a:r>
            <a:r>
              <a:rPr lang="en-US" sz="1700" dirty="0" smtClean="0"/>
              <a:t>2</a:t>
            </a:r>
            <a:r>
              <a:rPr lang="en-US" dirty="0" smtClean="0"/>
              <a:t>- S</a:t>
            </a:r>
            <a:r>
              <a:rPr lang="en-US" sz="1500" dirty="0" smtClean="0"/>
              <a:t>1</a:t>
            </a:r>
            <a:r>
              <a:rPr lang="en-US" dirty="0" smtClean="0"/>
              <a:t>) </a:t>
            </a:r>
            <a:endParaRPr lang="en-US" dirty="0" smtClean="0"/>
          </a:p>
          <a:p>
            <a:pPr>
              <a:buNone/>
            </a:pPr>
            <a:r>
              <a:rPr lang="en-US" dirty="0" smtClean="0"/>
              <a:t>             </a:t>
            </a:r>
            <a:r>
              <a:rPr lang="el-GR" dirty="0" smtClean="0"/>
              <a:t>Δ</a:t>
            </a:r>
            <a:r>
              <a:rPr lang="en-US" dirty="0" smtClean="0"/>
              <a:t>G   = </a:t>
            </a:r>
            <a:r>
              <a:rPr lang="el-GR" dirty="0" smtClean="0"/>
              <a:t>Δ</a:t>
            </a:r>
            <a:r>
              <a:rPr lang="en-US" dirty="0" smtClean="0"/>
              <a:t>H   -</a:t>
            </a:r>
            <a:r>
              <a:rPr lang="el-GR" dirty="0" smtClean="0"/>
              <a:t> </a:t>
            </a:r>
            <a:r>
              <a:rPr lang="en-US" dirty="0" smtClean="0"/>
              <a:t>T</a:t>
            </a:r>
            <a:r>
              <a:rPr lang="el-GR" dirty="0" smtClean="0"/>
              <a:t>Δ</a:t>
            </a:r>
            <a:r>
              <a:rPr lang="en-US" dirty="0" smtClean="0"/>
              <a:t>S    …………..(4)</a:t>
            </a:r>
          </a:p>
          <a:p>
            <a:pPr>
              <a:buNone/>
            </a:pPr>
            <a:r>
              <a:rPr lang="en-US" dirty="0" smtClean="0"/>
              <a:t>Where </a:t>
            </a:r>
            <a:r>
              <a:rPr lang="en-US" dirty="0" smtClean="0"/>
              <a:t>,</a:t>
            </a:r>
            <a:r>
              <a:rPr lang="el-GR" dirty="0" smtClean="0"/>
              <a:t> Δ</a:t>
            </a:r>
            <a:r>
              <a:rPr lang="en-US" dirty="0" smtClean="0"/>
              <a:t>H and </a:t>
            </a:r>
            <a:r>
              <a:rPr lang="el-GR" dirty="0" smtClean="0"/>
              <a:t>Δ</a:t>
            </a:r>
            <a:r>
              <a:rPr lang="en-US" dirty="0" smtClean="0"/>
              <a:t>S change in the enthalpy  and entropy of the system.</a:t>
            </a:r>
          </a:p>
          <a:p>
            <a:pPr>
              <a:buNone/>
            </a:pP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85800"/>
          </a:xfrm>
        </p:spPr>
        <p:txBody>
          <a:bodyPr>
            <a:normAutofit fontScale="90000"/>
          </a:bodyPr>
          <a:lstStyle/>
          <a:p>
            <a:r>
              <a:rPr lang="en-US" dirty="0" smtClean="0">
                <a:solidFill>
                  <a:srgbClr val="FF0000"/>
                </a:solidFill>
              </a:rPr>
              <a:t>Variation of G with T and P:</a:t>
            </a:r>
            <a:endParaRPr lang="en-US" dirty="0">
              <a:solidFill>
                <a:srgbClr val="FF0000"/>
              </a:solidFill>
            </a:endParaRPr>
          </a:p>
        </p:txBody>
      </p:sp>
      <p:sp>
        <p:nvSpPr>
          <p:cNvPr id="3" name="Content Placeholder 2"/>
          <p:cNvSpPr>
            <a:spLocks noGrp="1"/>
          </p:cNvSpPr>
          <p:nvPr>
            <p:ph idx="1"/>
          </p:nvPr>
        </p:nvSpPr>
        <p:spPr>
          <a:xfrm>
            <a:off x="457200" y="1066800"/>
            <a:ext cx="8229600" cy="5059363"/>
          </a:xfrm>
        </p:spPr>
        <p:txBody>
          <a:bodyPr>
            <a:normAutofit fontScale="92500"/>
          </a:bodyPr>
          <a:lstStyle/>
          <a:p>
            <a:pPr>
              <a:buNone/>
            </a:pPr>
            <a:r>
              <a:rPr lang="en-US" dirty="0" smtClean="0"/>
              <a:t>The Gibbs free energy function G is defined as,</a:t>
            </a:r>
          </a:p>
          <a:p>
            <a:pPr>
              <a:buNone/>
            </a:pPr>
            <a:r>
              <a:rPr lang="en-US" dirty="0" smtClean="0"/>
              <a:t>                  G    =  H  - TS</a:t>
            </a:r>
          </a:p>
          <a:p>
            <a:pPr>
              <a:buNone/>
            </a:pPr>
            <a:r>
              <a:rPr lang="en-US" dirty="0" smtClean="0"/>
              <a:t>                  G    =  E  + PV –TS                 { H=E+PV}</a:t>
            </a:r>
          </a:p>
          <a:p>
            <a:pPr>
              <a:buNone/>
            </a:pPr>
            <a:r>
              <a:rPr lang="en-US" dirty="0" smtClean="0"/>
              <a:t> on diff.above equation</a:t>
            </a:r>
          </a:p>
          <a:p>
            <a:pPr>
              <a:buNone/>
            </a:pPr>
            <a:r>
              <a:rPr lang="en-US" dirty="0" smtClean="0"/>
              <a:t>                dG   =  dE+PdV+VdP-TdS-SdT    ……….(1)</a:t>
            </a:r>
          </a:p>
          <a:p>
            <a:pPr>
              <a:buNone/>
            </a:pPr>
            <a:r>
              <a:rPr lang="en-US" dirty="0" smtClean="0"/>
              <a:t>From the first and second law of thermodynamics,</a:t>
            </a:r>
          </a:p>
          <a:p>
            <a:pPr>
              <a:buNone/>
            </a:pPr>
            <a:r>
              <a:rPr lang="en-US" dirty="0" smtClean="0"/>
              <a:t>                 </a:t>
            </a:r>
            <a:r>
              <a:rPr lang="en-US" dirty="0" err="1" smtClean="0"/>
              <a:t>dq</a:t>
            </a:r>
            <a:r>
              <a:rPr lang="en-US" dirty="0" smtClean="0"/>
              <a:t>  </a:t>
            </a:r>
            <a:r>
              <a:rPr lang="en-US" dirty="0" smtClean="0"/>
              <a:t>=  </a:t>
            </a:r>
            <a:r>
              <a:rPr lang="en-US" dirty="0" err="1" smtClean="0"/>
              <a:t>dE</a:t>
            </a:r>
            <a:r>
              <a:rPr lang="en-US" dirty="0" smtClean="0"/>
              <a:t>+ PdE and </a:t>
            </a:r>
            <a:r>
              <a:rPr lang="en-US" dirty="0" err="1" smtClean="0"/>
              <a:t>dS</a:t>
            </a:r>
            <a:r>
              <a:rPr lang="en-US" dirty="0" smtClean="0"/>
              <a:t> =</a:t>
            </a:r>
            <a:r>
              <a:rPr lang="en-US" dirty="0" err="1" smtClean="0"/>
              <a:t>dq</a:t>
            </a:r>
            <a:r>
              <a:rPr lang="en-US" dirty="0" smtClean="0"/>
              <a:t>/T</a:t>
            </a:r>
          </a:p>
          <a:p>
            <a:pPr>
              <a:buNone/>
            </a:pPr>
            <a:r>
              <a:rPr lang="en-US" dirty="0" smtClean="0"/>
              <a:t>                </a:t>
            </a:r>
            <a:r>
              <a:rPr lang="en-US" dirty="0" err="1" smtClean="0"/>
              <a:t>TdS</a:t>
            </a:r>
            <a:r>
              <a:rPr lang="en-US" dirty="0" smtClean="0"/>
              <a:t> </a:t>
            </a:r>
            <a:r>
              <a:rPr lang="en-US" dirty="0" smtClean="0"/>
              <a:t>= </a:t>
            </a:r>
            <a:r>
              <a:rPr lang="en-US" dirty="0" err="1" smtClean="0"/>
              <a:t>dq</a:t>
            </a:r>
            <a:endParaRPr lang="en-US" dirty="0" smtClean="0"/>
          </a:p>
          <a:p>
            <a:pPr>
              <a:buNone/>
            </a:pPr>
            <a:r>
              <a:rPr lang="en-US" dirty="0" smtClean="0"/>
              <a:t>               </a:t>
            </a:r>
            <a:r>
              <a:rPr lang="en-US" dirty="0" err="1" smtClean="0"/>
              <a:t>TdS</a:t>
            </a:r>
            <a:r>
              <a:rPr lang="en-US" dirty="0" smtClean="0"/>
              <a:t>  </a:t>
            </a:r>
            <a:r>
              <a:rPr lang="en-US" dirty="0" smtClean="0"/>
              <a:t>= </a:t>
            </a:r>
            <a:r>
              <a:rPr lang="en-US" dirty="0" err="1" smtClean="0"/>
              <a:t>dE</a:t>
            </a:r>
            <a:r>
              <a:rPr lang="en-US" dirty="0" smtClean="0"/>
              <a:t>+ PdV  </a:t>
            </a:r>
            <a:r>
              <a:rPr lang="en-US" dirty="0" smtClean="0"/>
              <a:t> </a:t>
            </a:r>
            <a:r>
              <a:rPr lang="en-US" dirty="0" smtClean="0"/>
              <a:t>                           </a:t>
            </a:r>
            <a:r>
              <a:rPr lang="en-US" dirty="0" smtClean="0"/>
              <a:t>………..(</a:t>
            </a:r>
            <a:r>
              <a:rPr lang="en-US" dirty="0" smtClean="0"/>
              <a:t>2)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v)All natural processes always tend to change spontaneously in a direction ,which will lead to equilibrium and are thermodynamically irreversible.</a:t>
            </a:r>
          </a:p>
          <a:p>
            <a:pPr>
              <a:buNone/>
            </a:pPr>
            <a:r>
              <a:rPr lang="en-US" dirty="0" smtClean="0"/>
              <a:t>vi)Entropy of an irreversible processes increases.</a:t>
            </a:r>
          </a:p>
          <a:p>
            <a:pPr>
              <a:buNone/>
            </a:pPr>
            <a:r>
              <a:rPr lang="en-US" dirty="0" smtClean="0"/>
              <a:t>vii)The energy of the universe is constant but entropy is continuously increasing.</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lnSpcReduction="10000"/>
          </a:bodyPr>
          <a:lstStyle/>
          <a:p>
            <a:pPr>
              <a:buNone/>
            </a:pPr>
            <a:r>
              <a:rPr lang="en-US" dirty="0" smtClean="0"/>
              <a:t>From eq.(1)&amp; (2)</a:t>
            </a:r>
          </a:p>
          <a:p>
            <a:pPr>
              <a:buNone/>
            </a:pPr>
            <a:r>
              <a:rPr lang="en-US" dirty="0" smtClean="0"/>
              <a:t>			dG = </a:t>
            </a:r>
            <a:r>
              <a:rPr lang="en-US" dirty="0" err="1" smtClean="0"/>
              <a:t>VdP</a:t>
            </a:r>
            <a:r>
              <a:rPr lang="en-US" dirty="0" smtClean="0"/>
              <a:t> –</a:t>
            </a:r>
            <a:r>
              <a:rPr lang="en-US" dirty="0" err="1" smtClean="0"/>
              <a:t>SdT</a:t>
            </a:r>
            <a:r>
              <a:rPr lang="en-US" dirty="0" smtClean="0"/>
              <a:t>     …………………(3)</a:t>
            </a:r>
          </a:p>
          <a:p>
            <a:pPr>
              <a:buNone/>
            </a:pPr>
            <a:r>
              <a:rPr lang="en-US" dirty="0" smtClean="0"/>
              <a:t>Equation (3)gives the dependence of G on temperature and pressure.</a:t>
            </a:r>
          </a:p>
          <a:p>
            <a:pPr>
              <a:buNone/>
            </a:pPr>
            <a:r>
              <a:rPr lang="en-US" dirty="0" smtClean="0"/>
              <a:t> at constant pressure </a:t>
            </a:r>
            <a:r>
              <a:rPr lang="en-US" dirty="0" err="1" smtClean="0"/>
              <a:t>dP</a:t>
            </a:r>
            <a:r>
              <a:rPr lang="en-US" dirty="0" smtClean="0"/>
              <a:t>=0it follows from equation (3)</a:t>
            </a:r>
          </a:p>
          <a:p>
            <a:pPr>
              <a:buNone/>
            </a:pPr>
            <a:r>
              <a:rPr lang="en-US" dirty="0" smtClean="0"/>
              <a:t>			dG  =  -</a:t>
            </a:r>
            <a:r>
              <a:rPr lang="en-US" dirty="0" err="1" smtClean="0"/>
              <a:t>SdT</a:t>
            </a:r>
            <a:endParaRPr lang="en-US" dirty="0" smtClean="0"/>
          </a:p>
          <a:p>
            <a:pPr>
              <a:buNone/>
            </a:pPr>
            <a:r>
              <a:rPr lang="en-US" dirty="0" smtClean="0"/>
              <a:t>    	(∂G/∂T)p =  -S    ………………(4)</a:t>
            </a:r>
          </a:p>
          <a:p>
            <a:pPr>
              <a:buNone/>
            </a:pPr>
            <a:r>
              <a:rPr lang="en-US" dirty="0" smtClean="0"/>
              <a:t>At constant temp. </a:t>
            </a:r>
            <a:r>
              <a:rPr lang="en-US" dirty="0" err="1" smtClean="0"/>
              <a:t>dT</a:t>
            </a:r>
            <a:r>
              <a:rPr lang="en-US" dirty="0" smtClean="0"/>
              <a:t>=0 equation (3) becomes,</a:t>
            </a:r>
          </a:p>
          <a:p>
            <a:pPr>
              <a:buNone/>
            </a:pPr>
            <a:r>
              <a:rPr lang="en-US" dirty="0" smtClean="0"/>
              <a:t>			dG   =   </a:t>
            </a:r>
            <a:r>
              <a:rPr lang="en-US" dirty="0" err="1" smtClean="0"/>
              <a:t>VdP</a:t>
            </a:r>
            <a:endParaRPr lang="en-US" dirty="0" smtClean="0"/>
          </a:p>
          <a:p>
            <a:pPr>
              <a:buNone/>
            </a:pPr>
            <a:r>
              <a:rPr lang="en-US" dirty="0" smtClean="0"/>
              <a:t>             (∂G/∂P)</a:t>
            </a:r>
            <a:r>
              <a:rPr lang="en-US" sz="1200" dirty="0" smtClean="0"/>
              <a:t>T</a:t>
            </a:r>
            <a:r>
              <a:rPr lang="en-US" dirty="0" smtClean="0"/>
              <a:t>=    V   ……………………(5)</a:t>
            </a:r>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fontScale="62500" lnSpcReduction="20000"/>
          </a:bodyPr>
          <a:lstStyle/>
          <a:p>
            <a:pPr>
              <a:buNone/>
            </a:pPr>
            <a:r>
              <a:rPr lang="en-US" b="1" dirty="0" smtClean="0"/>
              <a:t>The above equation shows that the variation of free energy with pressure at constant temperature.</a:t>
            </a:r>
          </a:p>
          <a:p>
            <a:pPr>
              <a:buNone/>
            </a:pPr>
            <a:r>
              <a:rPr lang="en-US" b="1" dirty="0" smtClean="0"/>
              <a:t>For an isothermal process it follows that</a:t>
            </a:r>
          </a:p>
          <a:p>
            <a:pPr>
              <a:buNone/>
            </a:pPr>
            <a:r>
              <a:rPr lang="en-US" b="1" dirty="0" smtClean="0"/>
              <a:t>                                                  </a:t>
            </a:r>
            <a:r>
              <a:rPr lang="en-US" b="1" dirty="0" err="1" smtClean="0"/>
              <a:t>dG</a:t>
            </a:r>
            <a:r>
              <a:rPr lang="en-US" b="1" dirty="0" smtClean="0"/>
              <a:t>   =  </a:t>
            </a:r>
            <a:r>
              <a:rPr lang="en-US" b="1" dirty="0" err="1" smtClean="0"/>
              <a:t>VdP</a:t>
            </a:r>
            <a:endParaRPr lang="en-US" b="1" dirty="0" smtClean="0"/>
          </a:p>
          <a:p>
            <a:pPr>
              <a:buNone/>
            </a:pPr>
            <a:r>
              <a:rPr lang="en-US" b="1" dirty="0" smtClean="0"/>
              <a:t>   change in free energy for a finite pressure change from P</a:t>
            </a:r>
            <a:r>
              <a:rPr lang="en-US" sz="2200" b="1" dirty="0" smtClean="0"/>
              <a:t>1</a:t>
            </a:r>
            <a:r>
              <a:rPr lang="en-US" b="1" dirty="0" smtClean="0"/>
              <a:t> to P</a:t>
            </a:r>
            <a:r>
              <a:rPr lang="en-US" sz="2200" b="1" dirty="0" smtClean="0"/>
              <a:t>2</a:t>
            </a:r>
            <a:r>
              <a:rPr lang="en-US" b="1" dirty="0" smtClean="0"/>
              <a:t> for an ideal gas is given by</a:t>
            </a:r>
          </a:p>
          <a:p>
            <a:pPr>
              <a:buNone/>
            </a:pPr>
            <a:r>
              <a:rPr lang="en-US" b="1" dirty="0" smtClean="0"/>
              <a:t>                                        </a:t>
            </a:r>
          </a:p>
          <a:p>
            <a:pPr>
              <a:buNone/>
            </a:pPr>
            <a:r>
              <a:rPr lang="en-US" b="1" dirty="0" smtClean="0"/>
              <a:t> </a:t>
            </a:r>
          </a:p>
          <a:p>
            <a:pPr>
              <a:buNone/>
            </a:pPr>
            <a:r>
              <a:rPr lang="en-US" b="1" dirty="0" smtClean="0"/>
              <a:t>                                                        = </a:t>
            </a:r>
          </a:p>
          <a:p>
            <a:pPr>
              <a:buNone/>
            </a:pPr>
            <a:r>
              <a:rPr lang="en-US" b="1" dirty="0" smtClean="0"/>
              <a:t>                              </a:t>
            </a:r>
          </a:p>
          <a:p>
            <a:pPr>
              <a:buNone/>
            </a:pPr>
            <a:r>
              <a:rPr lang="en-US" b="1" dirty="0" smtClean="0"/>
              <a:t>                           </a:t>
            </a:r>
          </a:p>
          <a:p>
            <a:pPr>
              <a:buNone/>
            </a:pPr>
            <a:endParaRPr lang="en-US" b="1" dirty="0" smtClean="0"/>
          </a:p>
          <a:p>
            <a:pPr>
              <a:buNone/>
            </a:pPr>
            <a:endParaRPr lang="en-US" b="1" dirty="0" smtClean="0"/>
          </a:p>
          <a:p>
            <a:pPr>
              <a:buNone/>
            </a:pPr>
            <a:r>
              <a:rPr lang="en-US" b="1" dirty="0" smtClean="0"/>
              <a:t>                                        G</a:t>
            </a:r>
            <a:r>
              <a:rPr lang="en-US" sz="2200" b="1" dirty="0" smtClean="0"/>
              <a:t>2</a:t>
            </a:r>
            <a:r>
              <a:rPr lang="en-US" b="1" dirty="0" smtClean="0"/>
              <a:t>-G</a:t>
            </a:r>
            <a:r>
              <a:rPr lang="en-US" sz="2200" b="1" dirty="0" smtClean="0"/>
              <a:t>1   </a:t>
            </a:r>
            <a:r>
              <a:rPr lang="en-US" b="1" dirty="0" smtClean="0"/>
              <a:t>  = </a:t>
            </a:r>
          </a:p>
          <a:p>
            <a:pPr>
              <a:buNone/>
            </a:pPr>
            <a:r>
              <a:rPr lang="en-US" b="1" dirty="0" smtClean="0"/>
              <a:t>                                          </a:t>
            </a:r>
          </a:p>
          <a:p>
            <a:pPr>
              <a:buNone/>
            </a:pPr>
            <a:r>
              <a:rPr lang="en-US" b="1" dirty="0" smtClean="0"/>
              <a:t>                                               </a:t>
            </a:r>
            <a:r>
              <a:rPr lang="el-GR" sz="2900" b="1" dirty="0" smtClean="0"/>
              <a:t>Δ</a:t>
            </a:r>
            <a:r>
              <a:rPr lang="en-US" sz="2900" b="1" dirty="0" smtClean="0"/>
              <a:t>G = </a:t>
            </a:r>
            <a:r>
              <a:rPr lang="en-US" sz="2900" b="1" dirty="0" err="1" smtClean="0"/>
              <a:t>RTln</a:t>
            </a:r>
            <a:r>
              <a:rPr lang="en-US" sz="2900" b="1" dirty="0" smtClean="0"/>
              <a:t> p</a:t>
            </a:r>
            <a:r>
              <a:rPr lang="en-US" sz="1900" b="1" dirty="0" smtClean="0"/>
              <a:t>2</a:t>
            </a:r>
            <a:r>
              <a:rPr lang="en-US" sz="2900" b="1" dirty="0" smtClean="0"/>
              <a:t>/p</a:t>
            </a:r>
            <a:r>
              <a:rPr lang="en-US" sz="1900" b="1" dirty="0" smtClean="0"/>
              <a:t>1</a:t>
            </a:r>
            <a:r>
              <a:rPr lang="en-US" sz="2900" b="1" dirty="0" smtClean="0"/>
              <a:t>        …………….(6)</a:t>
            </a:r>
          </a:p>
          <a:p>
            <a:pPr>
              <a:buNone/>
            </a:pPr>
            <a:r>
              <a:rPr lang="en-US" sz="2900" b="1" dirty="0" smtClean="0"/>
              <a:t>                                                                 or   </a:t>
            </a:r>
          </a:p>
          <a:p>
            <a:pPr algn="ctr">
              <a:buNone/>
            </a:pPr>
            <a:r>
              <a:rPr lang="en-US" sz="2900" b="1" dirty="0" smtClean="0"/>
              <a:t>       </a:t>
            </a:r>
            <a:r>
              <a:rPr lang="el-GR" sz="2900" b="1" dirty="0" smtClean="0"/>
              <a:t>Δ</a:t>
            </a:r>
            <a:r>
              <a:rPr lang="en-US" sz="2900" b="1" dirty="0" smtClean="0"/>
              <a:t>G =</a:t>
            </a:r>
            <a:r>
              <a:rPr lang="en-US" sz="2900" b="1" dirty="0" err="1" smtClean="0"/>
              <a:t>RTln</a:t>
            </a:r>
            <a:r>
              <a:rPr lang="en-US" sz="2900" b="1" dirty="0" smtClean="0"/>
              <a:t> V</a:t>
            </a:r>
            <a:r>
              <a:rPr lang="en-US" sz="1900" b="1" dirty="0" smtClean="0"/>
              <a:t>1</a:t>
            </a:r>
            <a:r>
              <a:rPr lang="en-US" sz="2900" b="1" dirty="0" smtClean="0"/>
              <a:t>/V</a:t>
            </a:r>
            <a:r>
              <a:rPr lang="en-US" sz="1900" b="1" dirty="0" smtClean="0"/>
              <a:t>2</a:t>
            </a:r>
            <a:r>
              <a:rPr lang="en-US" sz="2900" b="1" dirty="0" smtClean="0"/>
              <a:t>    </a:t>
            </a:r>
            <a:r>
              <a:rPr lang="en-US" sz="2900" b="1" dirty="0" smtClean="0"/>
              <a:t> </a:t>
            </a:r>
            <a:r>
              <a:rPr lang="en-US" sz="2900" b="1" dirty="0" smtClean="0"/>
              <a:t>       </a:t>
            </a:r>
            <a:r>
              <a:rPr lang="en-US" sz="2900" b="1" dirty="0" smtClean="0"/>
              <a:t>…………….(</a:t>
            </a:r>
            <a:r>
              <a:rPr lang="en-US" sz="2900" b="1" dirty="0" smtClean="0"/>
              <a:t>7) </a:t>
            </a:r>
          </a:p>
          <a:p>
            <a:pPr>
              <a:buNone/>
            </a:pPr>
            <a:r>
              <a:rPr lang="en-US" b="1" dirty="0" smtClean="0"/>
              <a:t>                              For n moles of ideal gas</a:t>
            </a:r>
          </a:p>
          <a:p>
            <a:pPr>
              <a:buNone/>
            </a:pPr>
            <a:r>
              <a:rPr lang="en-US" sz="2900" b="1" dirty="0" smtClean="0"/>
              <a:t>                                                 </a:t>
            </a:r>
            <a:r>
              <a:rPr lang="el-GR" sz="2900" b="1" dirty="0" smtClean="0"/>
              <a:t>Δ</a:t>
            </a:r>
            <a:r>
              <a:rPr lang="en-US" sz="2900" b="1" dirty="0" smtClean="0"/>
              <a:t>G =</a:t>
            </a:r>
            <a:r>
              <a:rPr lang="en-US" sz="2900" b="1" dirty="0" err="1" smtClean="0"/>
              <a:t>nRTln</a:t>
            </a:r>
            <a:r>
              <a:rPr lang="en-US" sz="2900" b="1" dirty="0" smtClean="0"/>
              <a:t> p</a:t>
            </a:r>
            <a:r>
              <a:rPr lang="en-US" sz="1900" b="1" dirty="0" smtClean="0"/>
              <a:t>2</a:t>
            </a:r>
            <a:r>
              <a:rPr lang="en-US" sz="2900" b="1" dirty="0" smtClean="0"/>
              <a:t>/p</a:t>
            </a:r>
            <a:r>
              <a:rPr lang="en-US" sz="1900" b="1" dirty="0" smtClean="0"/>
              <a:t>1</a:t>
            </a:r>
            <a:endParaRPr lang="en-US" sz="2900" b="1" dirty="0" smtClean="0"/>
          </a:p>
          <a:p>
            <a:pPr>
              <a:buNone/>
            </a:pPr>
            <a:r>
              <a:rPr lang="en-US" sz="2900" b="1" dirty="0" smtClean="0"/>
              <a:t>                                                 </a:t>
            </a:r>
            <a:r>
              <a:rPr lang="el-GR" sz="2900" b="1" dirty="0" smtClean="0"/>
              <a:t>Δ</a:t>
            </a:r>
            <a:r>
              <a:rPr lang="en-US" sz="2900" b="1" dirty="0" smtClean="0"/>
              <a:t>G =</a:t>
            </a:r>
            <a:r>
              <a:rPr lang="en-US" sz="2900" b="1" dirty="0" err="1" smtClean="0"/>
              <a:t>nRTln</a:t>
            </a:r>
            <a:r>
              <a:rPr lang="en-US" sz="2900" b="1" dirty="0" smtClean="0"/>
              <a:t> V</a:t>
            </a:r>
            <a:r>
              <a:rPr lang="en-US" sz="1900" b="1" dirty="0" smtClean="0"/>
              <a:t>1</a:t>
            </a:r>
            <a:r>
              <a:rPr lang="en-US" sz="2900" b="1" dirty="0" smtClean="0"/>
              <a:t>/V</a:t>
            </a:r>
            <a:r>
              <a:rPr lang="en-US" sz="1900" b="1" dirty="0" smtClean="0"/>
              <a:t>2</a:t>
            </a:r>
            <a:r>
              <a:rPr lang="en-US" sz="2900" b="1" dirty="0" smtClean="0"/>
              <a:t> </a:t>
            </a:r>
          </a:p>
          <a:p>
            <a:pPr>
              <a:buNone/>
            </a:pPr>
            <a:endParaRPr lang="en-US" dirty="0" smtClean="0"/>
          </a:p>
          <a:p>
            <a:pPr>
              <a:buNone/>
            </a:pPr>
            <a:endParaRPr lang="en-US" dirty="0"/>
          </a:p>
        </p:txBody>
      </p:sp>
      <p:sp>
        <p:nvSpPr>
          <p:cNvPr id="71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16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819400" y="2362200"/>
            <a:ext cx="752475" cy="762000"/>
          </a:xfrm>
          <a:prstGeom prst="rect">
            <a:avLst/>
          </a:prstGeom>
          <a:noFill/>
        </p:spPr>
      </p:pic>
      <p:sp>
        <p:nvSpPr>
          <p:cNvPr id="717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171"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038600" y="2286000"/>
            <a:ext cx="971550" cy="838200"/>
          </a:xfrm>
          <a:prstGeom prst="rect">
            <a:avLst/>
          </a:prstGeom>
          <a:noFill/>
        </p:spPr>
      </p:pic>
      <p:sp>
        <p:nvSpPr>
          <p:cNvPr id="717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7173"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733800" y="3962400"/>
            <a:ext cx="1457325" cy="838200"/>
          </a:xfrm>
          <a:prstGeom prst="rect">
            <a:avLst/>
          </a:prstGeom>
          <a:noFill/>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85800"/>
          </a:xfrm>
        </p:spPr>
        <p:txBody>
          <a:bodyPr>
            <a:normAutofit fontScale="90000"/>
          </a:bodyPr>
          <a:lstStyle/>
          <a:p>
            <a:pPr algn="l"/>
            <a:r>
              <a:rPr lang="en-US" b="1" dirty="0" smtClean="0">
                <a:solidFill>
                  <a:srgbClr val="FF0000"/>
                </a:solidFill>
              </a:rPr>
              <a:t>Variation of A with T and V:</a:t>
            </a:r>
            <a:endParaRPr lang="en-US" b="1" dirty="0">
              <a:solidFill>
                <a:srgbClr val="FF0000"/>
              </a:solidFill>
            </a:endParaRPr>
          </a:p>
        </p:txBody>
      </p:sp>
      <p:sp>
        <p:nvSpPr>
          <p:cNvPr id="3" name="Content Placeholder 2"/>
          <p:cNvSpPr>
            <a:spLocks noGrp="1"/>
          </p:cNvSpPr>
          <p:nvPr>
            <p:ph idx="1"/>
          </p:nvPr>
        </p:nvSpPr>
        <p:spPr>
          <a:xfrm>
            <a:off x="457200" y="1066800"/>
            <a:ext cx="8229600" cy="5059363"/>
          </a:xfrm>
        </p:spPr>
        <p:txBody>
          <a:bodyPr>
            <a:normAutofit lnSpcReduction="10000"/>
          </a:bodyPr>
          <a:lstStyle/>
          <a:p>
            <a:pPr>
              <a:buNone/>
            </a:pPr>
            <a:r>
              <a:rPr lang="en-US" dirty="0" smtClean="0"/>
              <a:t>The Work function G is defined as,</a:t>
            </a:r>
          </a:p>
          <a:p>
            <a:pPr>
              <a:buNone/>
            </a:pPr>
            <a:r>
              <a:rPr lang="en-US" dirty="0" smtClean="0"/>
              <a:t> A     = E  - TS</a:t>
            </a:r>
          </a:p>
          <a:p>
            <a:pPr>
              <a:buNone/>
            </a:pPr>
            <a:r>
              <a:rPr lang="en-US" dirty="0" smtClean="0"/>
              <a:t>on diff.above equation</a:t>
            </a:r>
          </a:p>
          <a:p>
            <a:pPr>
              <a:buNone/>
            </a:pPr>
            <a:r>
              <a:rPr lang="en-US" dirty="0" smtClean="0"/>
              <a:t>  </a:t>
            </a:r>
            <a:r>
              <a:rPr lang="en-US" dirty="0" err="1" smtClean="0"/>
              <a:t>dA</a:t>
            </a:r>
            <a:r>
              <a:rPr lang="en-US" dirty="0" smtClean="0"/>
              <a:t> =  </a:t>
            </a:r>
            <a:r>
              <a:rPr lang="en-US" dirty="0" err="1" smtClean="0"/>
              <a:t>dE-TdS-SdT</a:t>
            </a:r>
            <a:r>
              <a:rPr lang="en-US" dirty="0" smtClean="0"/>
              <a:t>    ……….(1)</a:t>
            </a:r>
          </a:p>
          <a:p>
            <a:pPr>
              <a:buNone/>
            </a:pPr>
            <a:r>
              <a:rPr lang="en-US" dirty="0" smtClean="0"/>
              <a:t>From the first and second law of thermodynamics,</a:t>
            </a:r>
          </a:p>
          <a:p>
            <a:pPr>
              <a:buNone/>
            </a:pPr>
            <a:r>
              <a:rPr lang="en-US" dirty="0" err="1" smtClean="0"/>
              <a:t>dq</a:t>
            </a:r>
            <a:r>
              <a:rPr lang="en-US" dirty="0" smtClean="0"/>
              <a:t>=</a:t>
            </a:r>
            <a:r>
              <a:rPr lang="en-US" dirty="0" err="1" smtClean="0"/>
              <a:t>dE</a:t>
            </a:r>
            <a:r>
              <a:rPr lang="en-US" dirty="0" smtClean="0"/>
              <a:t>+ PdV and </a:t>
            </a:r>
            <a:r>
              <a:rPr lang="en-US" dirty="0" err="1" smtClean="0"/>
              <a:t>dS</a:t>
            </a:r>
            <a:r>
              <a:rPr lang="en-US" dirty="0" smtClean="0"/>
              <a:t> =</a:t>
            </a:r>
            <a:r>
              <a:rPr lang="en-US" dirty="0" err="1" smtClean="0"/>
              <a:t>dq</a:t>
            </a:r>
            <a:r>
              <a:rPr lang="en-US" dirty="0" smtClean="0"/>
              <a:t>/T</a:t>
            </a:r>
          </a:p>
          <a:p>
            <a:pPr>
              <a:buNone/>
            </a:pPr>
            <a:r>
              <a:rPr lang="en-US" dirty="0" err="1" smtClean="0"/>
              <a:t>TdS</a:t>
            </a:r>
            <a:r>
              <a:rPr lang="en-US" dirty="0" smtClean="0"/>
              <a:t>  </a:t>
            </a:r>
            <a:r>
              <a:rPr lang="en-US" dirty="0" smtClean="0"/>
              <a:t>= </a:t>
            </a:r>
            <a:r>
              <a:rPr lang="en-US" dirty="0" err="1" smtClean="0"/>
              <a:t>dq</a:t>
            </a:r>
            <a:endParaRPr lang="en-US" dirty="0" smtClean="0"/>
          </a:p>
          <a:p>
            <a:pPr>
              <a:buNone/>
            </a:pPr>
            <a:r>
              <a:rPr lang="en-US" dirty="0" err="1" smtClean="0"/>
              <a:t>TdS</a:t>
            </a:r>
            <a:r>
              <a:rPr lang="en-US" dirty="0" smtClean="0"/>
              <a:t>  = </a:t>
            </a:r>
            <a:r>
              <a:rPr lang="en-US" dirty="0" err="1" smtClean="0"/>
              <a:t>dE</a:t>
            </a:r>
            <a:r>
              <a:rPr lang="en-US" dirty="0" smtClean="0"/>
              <a:t>+ PdV      </a:t>
            </a:r>
            <a:r>
              <a:rPr lang="en-US" dirty="0" smtClean="0"/>
              <a:t>………..(</a:t>
            </a:r>
            <a:r>
              <a:rPr lang="en-US" dirty="0" smtClean="0"/>
              <a:t>2)             </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lnSpcReduction="10000"/>
          </a:bodyPr>
          <a:lstStyle/>
          <a:p>
            <a:pPr>
              <a:buNone/>
            </a:pPr>
            <a:r>
              <a:rPr lang="en-US" dirty="0" smtClean="0"/>
              <a:t>From eq.(1)&amp; (2)</a:t>
            </a:r>
          </a:p>
          <a:p>
            <a:pPr algn="ctr">
              <a:buNone/>
            </a:pPr>
            <a:r>
              <a:rPr lang="en-US" dirty="0" smtClean="0"/>
              <a:t>           </a:t>
            </a:r>
            <a:r>
              <a:rPr lang="en-US" dirty="0" err="1" smtClean="0"/>
              <a:t>dA</a:t>
            </a:r>
            <a:r>
              <a:rPr lang="en-US" dirty="0" smtClean="0"/>
              <a:t> = -</a:t>
            </a:r>
            <a:r>
              <a:rPr lang="en-US" dirty="0" smtClean="0"/>
              <a:t>PdV –</a:t>
            </a:r>
            <a:r>
              <a:rPr lang="en-US" dirty="0" err="1" smtClean="0"/>
              <a:t>SdT</a:t>
            </a:r>
            <a:r>
              <a:rPr lang="en-US" dirty="0" smtClean="0"/>
              <a:t>     </a:t>
            </a:r>
            <a:r>
              <a:rPr lang="en-US" dirty="0" smtClean="0"/>
              <a:t>    …………(</a:t>
            </a:r>
            <a:r>
              <a:rPr lang="en-US" dirty="0" smtClean="0"/>
              <a:t>3)</a:t>
            </a:r>
          </a:p>
          <a:p>
            <a:pPr>
              <a:buNone/>
            </a:pPr>
            <a:r>
              <a:rPr lang="en-US" dirty="0" smtClean="0"/>
              <a:t>Equation (3)gives the </a:t>
            </a:r>
            <a:r>
              <a:rPr lang="en-US" dirty="0" smtClean="0"/>
              <a:t>dependence </a:t>
            </a:r>
            <a:r>
              <a:rPr lang="en-US" dirty="0" smtClean="0"/>
              <a:t>of work function on temperature and volume.</a:t>
            </a:r>
          </a:p>
          <a:p>
            <a:pPr>
              <a:buNone/>
            </a:pPr>
            <a:r>
              <a:rPr lang="en-US" dirty="0" smtClean="0"/>
              <a:t> at constant Volume </a:t>
            </a:r>
            <a:r>
              <a:rPr lang="en-US" dirty="0" err="1" smtClean="0"/>
              <a:t>d</a:t>
            </a:r>
            <a:r>
              <a:rPr lang="en-US" sz="2400" dirty="0" err="1" smtClean="0"/>
              <a:t>V</a:t>
            </a:r>
            <a:r>
              <a:rPr lang="en-US" dirty="0" smtClean="0"/>
              <a:t>=0it follows from equation (</a:t>
            </a:r>
            <a:r>
              <a:rPr lang="en-US" dirty="0" smtClean="0"/>
              <a:t>3)</a:t>
            </a:r>
          </a:p>
          <a:p>
            <a:pPr>
              <a:buNone/>
            </a:pPr>
            <a:r>
              <a:rPr lang="en-US" dirty="0" smtClean="0"/>
              <a:t> </a:t>
            </a:r>
            <a:r>
              <a:rPr lang="en-US" dirty="0" smtClean="0"/>
              <a:t>                       </a:t>
            </a:r>
            <a:r>
              <a:rPr lang="en-US" dirty="0" err="1" smtClean="0"/>
              <a:t>dA</a:t>
            </a:r>
            <a:r>
              <a:rPr lang="en-US" dirty="0" smtClean="0"/>
              <a:t> =  </a:t>
            </a:r>
            <a:r>
              <a:rPr lang="en-US" dirty="0" smtClean="0"/>
              <a:t>-</a:t>
            </a:r>
            <a:r>
              <a:rPr lang="en-US" dirty="0" err="1" smtClean="0"/>
              <a:t>SdT</a:t>
            </a:r>
            <a:endParaRPr lang="en-US" dirty="0" smtClean="0"/>
          </a:p>
          <a:p>
            <a:pPr algn="ctr">
              <a:buNone/>
            </a:pPr>
            <a:r>
              <a:rPr lang="en-US" dirty="0" smtClean="0"/>
              <a:t>(∂A/∂T)v </a:t>
            </a:r>
            <a:r>
              <a:rPr lang="en-US" dirty="0" smtClean="0"/>
              <a:t>=  -</a:t>
            </a:r>
            <a:r>
              <a:rPr lang="en-US" dirty="0" smtClean="0"/>
              <a:t>S    </a:t>
            </a:r>
            <a:r>
              <a:rPr lang="en-US" dirty="0" smtClean="0"/>
              <a:t>        ………………(</a:t>
            </a:r>
            <a:r>
              <a:rPr lang="en-US" dirty="0" smtClean="0"/>
              <a:t>4)</a:t>
            </a:r>
          </a:p>
          <a:p>
            <a:pPr>
              <a:buNone/>
            </a:pPr>
            <a:r>
              <a:rPr lang="en-US" dirty="0" smtClean="0"/>
              <a:t>At constant temp. </a:t>
            </a:r>
            <a:r>
              <a:rPr lang="en-US" dirty="0" err="1" smtClean="0"/>
              <a:t>dT</a:t>
            </a:r>
            <a:r>
              <a:rPr lang="en-US" dirty="0" smtClean="0"/>
              <a:t>=0 equation (3) becomes,</a:t>
            </a:r>
          </a:p>
          <a:p>
            <a:pPr>
              <a:buNone/>
            </a:pPr>
            <a:r>
              <a:rPr lang="en-US" dirty="0" smtClean="0"/>
              <a:t>                         </a:t>
            </a:r>
            <a:r>
              <a:rPr lang="en-US" dirty="0" err="1" smtClean="0"/>
              <a:t>dA</a:t>
            </a:r>
            <a:r>
              <a:rPr lang="en-US" dirty="0" smtClean="0"/>
              <a:t> =  -</a:t>
            </a:r>
            <a:r>
              <a:rPr lang="en-US" dirty="0" smtClean="0"/>
              <a:t>PdV</a:t>
            </a:r>
          </a:p>
          <a:p>
            <a:pPr>
              <a:buNone/>
            </a:pPr>
            <a:r>
              <a:rPr lang="en-US" dirty="0" smtClean="0"/>
              <a:t>                </a:t>
            </a:r>
            <a:r>
              <a:rPr lang="en-US" dirty="0" smtClean="0"/>
              <a:t>(∂A/∂V)</a:t>
            </a:r>
            <a:r>
              <a:rPr lang="en-US" sz="1200" dirty="0"/>
              <a:t>T</a:t>
            </a:r>
            <a:r>
              <a:rPr lang="en-US" dirty="0" smtClean="0"/>
              <a:t> </a:t>
            </a:r>
            <a:r>
              <a:rPr lang="en-US" dirty="0" smtClean="0"/>
              <a:t>=  -</a:t>
            </a:r>
            <a:r>
              <a:rPr lang="en-US" dirty="0" smtClean="0"/>
              <a:t>P </a:t>
            </a:r>
            <a:r>
              <a:rPr lang="en-US" dirty="0" smtClean="0"/>
              <a:t> </a:t>
            </a:r>
            <a:r>
              <a:rPr lang="en-US" dirty="0" smtClean="0"/>
              <a:t>            </a:t>
            </a:r>
            <a:r>
              <a:rPr lang="en-US" dirty="0" smtClean="0"/>
              <a:t>………………(</a:t>
            </a:r>
            <a:r>
              <a:rPr lang="en-US" dirty="0" smtClean="0"/>
              <a:t>5)</a:t>
            </a:r>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305800" cy="6553200"/>
          </a:xfrm>
        </p:spPr>
        <p:txBody>
          <a:bodyPr>
            <a:normAutofit fontScale="77500" lnSpcReduction="20000"/>
          </a:bodyPr>
          <a:lstStyle/>
          <a:p>
            <a:pPr>
              <a:buNone/>
            </a:pPr>
            <a:r>
              <a:rPr lang="en-US" dirty="0" smtClean="0"/>
              <a:t>The above equation shows that the variation of work function with volume at constant temperature.</a:t>
            </a:r>
          </a:p>
          <a:p>
            <a:pPr>
              <a:buNone/>
            </a:pPr>
            <a:r>
              <a:rPr lang="en-US" dirty="0" smtClean="0"/>
              <a:t>For an isothermal process it follows that,</a:t>
            </a:r>
          </a:p>
          <a:p>
            <a:pPr>
              <a:buNone/>
            </a:pPr>
            <a:r>
              <a:rPr lang="en-US" dirty="0" smtClean="0"/>
              <a:t>                                         </a:t>
            </a:r>
            <a:r>
              <a:rPr lang="en-US" dirty="0" err="1" smtClean="0"/>
              <a:t>dA</a:t>
            </a:r>
            <a:r>
              <a:rPr lang="en-US" dirty="0" smtClean="0"/>
              <a:t>  =  -Pd V</a:t>
            </a:r>
          </a:p>
          <a:p>
            <a:pPr>
              <a:buNone/>
            </a:pPr>
            <a:r>
              <a:rPr lang="en-US" dirty="0" smtClean="0"/>
              <a:t>   change in free energy for a finite pressure change from P</a:t>
            </a:r>
            <a:r>
              <a:rPr lang="en-US" sz="2400" dirty="0" smtClean="0"/>
              <a:t>1</a:t>
            </a:r>
            <a:r>
              <a:rPr lang="en-US" dirty="0" smtClean="0"/>
              <a:t> to P</a:t>
            </a:r>
            <a:r>
              <a:rPr lang="en-US" sz="2400" dirty="0" smtClean="0"/>
              <a:t>2</a:t>
            </a:r>
            <a:r>
              <a:rPr lang="en-US" dirty="0" smtClean="0"/>
              <a:t> for an ideal gas is given by,</a:t>
            </a:r>
          </a:p>
          <a:p>
            <a:pPr>
              <a:buNone/>
            </a:pPr>
            <a:r>
              <a:rPr lang="en-US" dirty="0" smtClean="0"/>
              <a:t>                                               </a:t>
            </a:r>
          </a:p>
          <a:p>
            <a:pPr>
              <a:buNone/>
            </a:pPr>
            <a:r>
              <a:rPr lang="en-US" dirty="0" smtClean="0"/>
              <a:t>                                               =   -</a:t>
            </a:r>
          </a:p>
          <a:p>
            <a:pPr>
              <a:buNone/>
            </a:pPr>
            <a:endParaRPr lang="en-US" dirty="0" smtClean="0"/>
          </a:p>
          <a:p>
            <a:pPr>
              <a:buNone/>
            </a:pPr>
            <a:r>
              <a:rPr lang="en-US" dirty="0" smtClean="0"/>
              <a:t>                                   A</a:t>
            </a:r>
            <a:r>
              <a:rPr lang="en-US" sz="2100" dirty="0" smtClean="0"/>
              <a:t>2</a:t>
            </a:r>
            <a:r>
              <a:rPr lang="en-US" dirty="0" smtClean="0"/>
              <a:t>-A</a:t>
            </a:r>
            <a:r>
              <a:rPr lang="en-US" sz="2100" dirty="0" smtClean="0"/>
              <a:t>1  </a:t>
            </a:r>
            <a:r>
              <a:rPr lang="en-US" dirty="0" smtClean="0"/>
              <a:t> =  -</a:t>
            </a:r>
          </a:p>
          <a:p>
            <a:pPr>
              <a:buNone/>
            </a:pPr>
            <a:r>
              <a:rPr lang="en-US" dirty="0" smtClean="0"/>
              <a:t>                                  </a:t>
            </a:r>
          </a:p>
          <a:p>
            <a:pPr>
              <a:buNone/>
            </a:pPr>
            <a:r>
              <a:rPr lang="en-US" dirty="0" smtClean="0"/>
              <a:t>                                        </a:t>
            </a:r>
            <a:r>
              <a:rPr lang="el-GR" dirty="0" smtClean="0"/>
              <a:t>Δ</a:t>
            </a:r>
            <a:r>
              <a:rPr lang="en-US" dirty="0" smtClean="0"/>
              <a:t>A  = -</a:t>
            </a:r>
            <a:r>
              <a:rPr lang="en-US" dirty="0" err="1" smtClean="0"/>
              <a:t>RTln</a:t>
            </a:r>
            <a:r>
              <a:rPr lang="en-US" dirty="0" smtClean="0"/>
              <a:t> V</a:t>
            </a:r>
            <a:r>
              <a:rPr lang="en-US" sz="2100" dirty="0" smtClean="0"/>
              <a:t>2</a:t>
            </a:r>
            <a:r>
              <a:rPr lang="en-US" dirty="0" smtClean="0"/>
              <a:t>/V</a:t>
            </a:r>
            <a:r>
              <a:rPr lang="en-US" sz="2100" dirty="0" smtClean="0"/>
              <a:t>1</a:t>
            </a:r>
            <a:r>
              <a:rPr lang="en-US" sz="2600" dirty="0" smtClean="0"/>
              <a:t>  </a:t>
            </a:r>
            <a:r>
              <a:rPr lang="en-US" dirty="0" smtClean="0"/>
              <a:t>………….(6) </a:t>
            </a:r>
          </a:p>
          <a:p>
            <a:pPr>
              <a:buNone/>
            </a:pPr>
            <a:r>
              <a:rPr lang="en-US" dirty="0" smtClean="0"/>
              <a:t>                                              or </a:t>
            </a:r>
          </a:p>
          <a:p>
            <a:pPr>
              <a:buNone/>
            </a:pPr>
            <a:r>
              <a:rPr lang="en-US" dirty="0" smtClean="0"/>
              <a:t> 				 </a:t>
            </a:r>
            <a:r>
              <a:rPr lang="el-GR" dirty="0" smtClean="0"/>
              <a:t>Δ</a:t>
            </a:r>
            <a:r>
              <a:rPr lang="en-US" dirty="0" smtClean="0"/>
              <a:t>G  = </a:t>
            </a:r>
            <a:r>
              <a:rPr lang="en-US" dirty="0" err="1" smtClean="0"/>
              <a:t>RTln</a:t>
            </a:r>
            <a:r>
              <a:rPr lang="en-US" dirty="0" smtClean="0"/>
              <a:t> V</a:t>
            </a:r>
            <a:r>
              <a:rPr lang="en-US" sz="2400" dirty="0" smtClean="0"/>
              <a:t>1</a:t>
            </a:r>
            <a:r>
              <a:rPr lang="en-US" dirty="0" smtClean="0"/>
              <a:t>/V</a:t>
            </a:r>
            <a:r>
              <a:rPr lang="en-US" sz="2400" dirty="0" smtClean="0"/>
              <a:t>2</a:t>
            </a:r>
            <a:r>
              <a:rPr lang="en-US" dirty="0" smtClean="0"/>
              <a:t>   …………….(7) </a:t>
            </a:r>
          </a:p>
          <a:p>
            <a:pPr>
              <a:buNone/>
            </a:pPr>
            <a:r>
              <a:rPr lang="en-US" dirty="0" smtClean="0"/>
              <a:t>	    		For n moles of ideal gas</a:t>
            </a:r>
          </a:p>
          <a:p>
            <a:pPr>
              <a:buNone/>
            </a:pPr>
            <a:r>
              <a:rPr lang="en-US" dirty="0" smtClean="0"/>
              <a:t>				  </a:t>
            </a:r>
            <a:r>
              <a:rPr lang="el-GR" dirty="0" smtClean="0"/>
              <a:t>Δ</a:t>
            </a:r>
            <a:r>
              <a:rPr lang="en-US" dirty="0" smtClean="0"/>
              <a:t>G  =  </a:t>
            </a:r>
            <a:r>
              <a:rPr lang="en-US" dirty="0" err="1" smtClean="0"/>
              <a:t>nRTln</a:t>
            </a:r>
            <a:r>
              <a:rPr lang="en-US" dirty="0" smtClean="0"/>
              <a:t> p</a:t>
            </a:r>
            <a:r>
              <a:rPr lang="en-US" sz="2600" dirty="0" smtClean="0"/>
              <a:t>2</a:t>
            </a:r>
            <a:r>
              <a:rPr lang="en-US" dirty="0" smtClean="0"/>
              <a:t>/p</a:t>
            </a:r>
            <a:r>
              <a:rPr lang="en-US" sz="2600" dirty="0" smtClean="0"/>
              <a:t>1</a:t>
            </a:r>
            <a:endParaRPr lang="en-US" dirty="0" smtClean="0"/>
          </a:p>
          <a:p>
            <a:pPr>
              <a:buNone/>
            </a:pPr>
            <a:r>
              <a:rPr lang="en-US" dirty="0" smtClean="0"/>
              <a:t> 				   </a:t>
            </a:r>
            <a:r>
              <a:rPr lang="el-GR" dirty="0" smtClean="0"/>
              <a:t>Δ</a:t>
            </a:r>
            <a:r>
              <a:rPr lang="en-US" dirty="0" smtClean="0"/>
              <a:t>G =  </a:t>
            </a:r>
            <a:r>
              <a:rPr lang="en-US" dirty="0" err="1" smtClean="0"/>
              <a:t>nRTln</a:t>
            </a:r>
            <a:r>
              <a:rPr lang="en-US" dirty="0" smtClean="0"/>
              <a:t> V</a:t>
            </a:r>
            <a:r>
              <a:rPr lang="en-US" sz="2400" dirty="0" smtClean="0"/>
              <a:t>1</a:t>
            </a:r>
            <a:r>
              <a:rPr lang="en-US" dirty="0" smtClean="0"/>
              <a:t>/V</a:t>
            </a:r>
            <a:r>
              <a:rPr lang="en-US" sz="2400" dirty="0" smtClean="0"/>
              <a:t>2 </a:t>
            </a:r>
            <a:endParaRPr lang="en-US" dirty="0" smtClean="0"/>
          </a:p>
          <a:p>
            <a:pPr>
              <a:buNone/>
            </a:pPr>
            <a:endParaRPr lang="en-US" dirty="0" smtClean="0"/>
          </a:p>
          <a:p>
            <a:pPr>
              <a:buNone/>
            </a:pPr>
            <a:endParaRPr lang="en-US" dirty="0"/>
          </a:p>
        </p:txBody>
      </p:sp>
      <p:sp>
        <p:nvSpPr>
          <p:cNvPr id="40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097"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971800" y="2590800"/>
            <a:ext cx="742950" cy="761999"/>
          </a:xfrm>
          <a:prstGeom prst="rect">
            <a:avLst/>
          </a:prstGeom>
          <a:noFill/>
        </p:spPr>
      </p:pic>
      <p:sp>
        <p:nvSpPr>
          <p:cNvPr id="41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10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101"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4267200" y="2590800"/>
            <a:ext cx="914400" cy="762000"/>
          </a:xfrm>
          <a:prstGeom prst="rect">
            <a:avLst/>
          </a:prstGeom>
          <a:noFill/>
        </p:spPr>
      </p:pic>
      <p:sp>
        <p:nvSpPr>
          <p:cNvPr id="4104"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103" name="Picture 7"/>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4114800" y="3429000"/>
            <a:ext cx="1409700" cy="609600"/>
          </a:xfrm>
          <a:prstGeom prst="rect">
            <a:avLst/>
          </a:prstGeom>
          <a:noFill/>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A and G as criteria for thermodynamic equilibrium and spontaneity:</a:t>
            </a:r>
            <a:r>
              <a:rPr lang="en-US" dirty="0" smtClean="0"/>
              <a:t> </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We know that the sum of the entropy change of system and surrounding serves as a criterion of equilibrium and spontaneity or feasibility of a process as, </a:t>
            </a:r>
          </a:p>
          <a:p>
            <a:pPr algn="ctr">
              <a:buNone/>
            </a:pPr>
            <a:r>
              <a:rPr lang="en-US" dirty="0" smtClean="0"/>
              <a:t>    </a:t>
            </a:r>
            <a:r>
              <a:rPr lang="el-GR" dirty="0" smtClean="0"/>
              <a:t>Δ</a:t>
            </a:r>
            <a:r>
              <a:rPr lang="en-US" dirty="0" err="1" smtClean="0"/>
              <a:t>S</a:t>
            </a:r>
            <a:r>
              <a:rPr lang="en-US" sz="2600" dirty="0" err="1" smtClean="0"/>
              <a:t>syst</a:t>
            </a:r>
            <a:r>
              <a:rPr lang="en-US" dirty="0" smtClean="0"/>
              <a:t> + </a:t>
            </a:r>
            <a:r>
              <a:rPr lang="el-GR" dirty="0" smtClean="0"/>
              <a:t>Δ</a:t>
            </a:r>
            <a:r>
              <a:rPr lang="en-US" dirty="0" err="1" smtClean="0"/>
              <a:t>S</a:t>
            </a:r>
            <a:r>
              <a:rPr lang="en-US" sz="2600" dirty="0" err="1" smtClean="0"/>
              <a:t>surr</a:t>
            </a:r>
            <a:r>
              <a:rPr lang="en-US" dirty="0" smtClean="0"/>
              <a:t> ≥0</a:t>
            </a:r>
          </a:p>
          <a:p>
            <a:pPr>
              <a:buNone/>
            </a:pPr>
            <a:r>
              <a:rPr lang="en-US" dirty="0" smtClean="0"/>
              <a:t>We have for reversible process :</a:t>
            </a:r>
            <a:r>
              <a:rPr lang="en-US" dirty="0" err="1" smtClean="0"/>
              <a:t>dS</a:t>
            </a:r>
            <a:r>
              <a:rPr lang="en-US" sz="2600" dirty="0" err="1" smtClean="0"/>
              <a:t>syst</a:t>
            </a:r>
            <a:r>
              <a:rPr lang="en-US" dirty="0" err="1" smtClean="0"/>
              <a:t>+dS</a:t>
            </a:r>
            <a:r>
              <a:rPr lang="en-US" sz="2600" dirty="0" err="1" smtClean="0"/>
              <a:t>surr</a:t>
            </a:r>
            <a:r>
              <a:rPr lang="en-US" dirty="0" smtClean="0"/>
              <a:t> =0</a:t>
            </a:r>
          </a:p>
          <a:p>
            <a:pPr>
              <a:buNone/>
            </a:pPr>
            <a:r>
              <a:rPr lang="en-US" dirty="0" smtClean="0"/>
              <a:t>for irreversible process :</a:t>
            </a:r>
          </a:p>
          <a:p>
            <a:pPr algn="ctr">
              <a:buNone/>
            </a:pPr>
            <a:r>
              <a:rPr lang="en-US" dirty="0" err="1" smtClean="0"/>
              <a:t>dS</a:t>
            </a:r>
            <a:r>
              <a:rPr lang="en-US" sz="2600" dirty="0" err="1" smtClean="0"/>
              <a:t>syst</a:t>
            </a:r>
            <a:r>
              <a:rPr lang="en-US" dirty="0" err="1" smtClean="0"/>
              <a:t>+dS</a:t>
            </a:r>
            <a:r>
              <a:rPr lang="en-US" sz="2600" dirty="0" err="1" smtClean="0"/>
              <a:t>surr</a:t>
            </a:r>
            <a:r>
              <a:rPr lang="en-US" dirty="0" smtClean="0"/>
              <a:t> ≥ 0 ………(1)</a:t>
            </a:r>
          </a:p>
          <a:p>
            <a:pPr>
              <a:buNone/>
            </a:pPr>
            <a:r>
              <a:rPr lang="en-US" dirty="0" smtClean="0"/>
              <a:t>Suppose ,</a:t>
            </a:r>
            <a:r>
              <a:rPr lang="en-US" dirty="0" err="1" smtClean="0"/>
              <a:t>dq</a:t>
            </a:r>
            <a:r>
              <a:rPr lang="en-US" dirty="0" smtClean="0"/>
              <a:t> is the amount of heat supplied by the surrounding at </a:t>
            </a:r>
            <a:r>
              <a:rPr lang="en-US" dirty="0" err="1" smtClean="0"/>
              <a:t>temp.T</a:t>
            </a:r>
            <a:r>
              <a:rPr lang="en-US" dirty="0" smtClean="0"/>
              <a:t> reversibly then the change in entropy of surrounding is,</a:t>
            </a:r>
          </a:p>
          <a:p>
            <a:pPr algn="ctr">
              <a:buNone/>
            </a:pPr>
            <a:r>
              <a:rPr lang="en-US" dirty="0" smtClean="0"/>
              <a:t>  </a:t>
            </a:r>
            <a:r>
              <a:rPr lang="en-US" dirty="0" err="1" smtClean="0"/>
              <a:t>dS</a:t>
            </a:r>
            <a:r>
              <a:rPr lang="en-US" sz="2600" dirty="0" err="1" smtClean="0"/>
              <a:t>surr</a:t>
            </a:r>
            <a:r>
              <a:rPr lang="en-US" dirty="0" smtClean="0"/>
              <a:t> =-</a:t>
            </a:r>
            <a:r>
              <a:rPr lang="en-US" dirty="0" err="1" smtClean="0"/>
              <a:t>dq</a:t>
            </a:r>
            <a:r>
              <a:rPr lang="en-US" sz="2600" dirty="0" err="1" smtClean="0"/>
              <a:t>rev</a:t>
            </a:r>
            <a:r>
              <a:rPr lang="en-US" dirty="0" smtClean="0"/>
              <a:t>/T</a:t>
            </a:r>
          </a:p>
          <a:p>
            <a:pPr>
              <a:buNone/>
            </a:pPr>
            <a:r>
              <a:rPr lang="en-US" dirty="0" smtClean="0"/>
              <a:t>But from the first law of thermodynamics,</a:t>
            </a:r>
          </a:p>
          <a:p>
            <a:pPr algn="ctr">
              <a:buNone/>
            </a:pPr>
            <a:r>
              <a:rPr lang="en-US" dirty="0" err="1" smtClean="0"/>
              <a:t>dq</a:t>
            </a:r>
            <a:r>
              <a:rPr lang="en-US" dirty="0" smtClean="0"/>
              <a:t> = </a:t>
            </a:r>
            <a:r>
              <a:rPr lang="en-US" dirty="0" err="1" smtClean="0"/>
              <a:t>dE</a:t>
            </a:r>
            <a:r>
              <a:rPr lang="en-US" dirty="0" smtClean="0"/>
              <a:t> +</a:t>
            </a:r>
            <a:r>
              <a:rPr lang="en-US" dirty="0" err="1" smtClean="0"/>
              <a:t>pdv</a:t>
            </a:r>
            <a:endParaRPr lang="en-US" dirty="0" smtClean="0"/>
          </a:p>
          <a:p>
            <a:pPr algn="ctr">
              <a:buNone/>
            </a:pPr>
            <a:r>
              <a:rPr lang="en-US" dirty="0" smtClean="0"/>
              <a:t>                       </a:t>
            </a:r>
            <a:r>
              <a:rPr lang="en-US" dirty="0" err="1" smtClean="0"/>
              <a:t>dS</a:t>
            </a:r>
            <a:r>
              <a:rPr lang="en-US" sz="2600" dirty="0" err="1" smtClean="0"/>
              <a:t>surr</a:t>
            </a:r>
            <a:r>
              <a:rPr lang="en-US" sz="2600" dirty="0" smtClean="0"/>
              <a:t> </a:t>
            </a:r>
            <a:r>
              <a:rPr lang="en-US" dirty="0" smtClean="0"/>
              <a:t>= -</a:t>
            </a:r>
            <a:r>
              <a:rPr lang="en-US" dirty="0" err="1" smtClean="0"/>
              <a:t>dE-pdv</a:t>
            </a:r>
            <a:r>
              <a:rPr lang="en-US" dirty="0" smtClean="0"/>
              <a:t>/T ………………(2)</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172200"/>
          </a:xfrm>
        </p:spPr>
        <p:txBody>
          <a:bodyPr>
            <a:normAutofit fontScale="92500" lnSpcReduction="10000"/>
          </a:bodyPr>
          <a:lstStyle/>
          <a:p>
            <a:pPr>
              <a:buNone/>
            </a:pPr>
            <a:r>
              <a:rPr lang="en-US" dirty="0" smtClean="0"/>
              <a:t>From equation (1) &amp;(2)</a:t>
            </a:r>
          </a:p>
          <a:p>
            <a:pPr>
              <a:buNone/>
            </a:pPr>
            <a:r>
              <a:rPr lang="en-US" dirty="0" smtClean="0"/>
              <a:t>  </a:t>
            </a:r>
            <a:r>
              <a:rPr lang="en-US" dirty="0" err="1" smtClean="0"/>
              <a:t>dSsyst-dE</a:t>
            </a:r>
            <a:r>
              <a:rPr lang="en-US" dirty="0" smtClean="0"/>
              <a:t>/T-</a:t>
            </a:r>
            <a:r>
              <a:rPr lang="en-US" dirty="0" err="1" smtClean="0"/>
              <a:t>pdv</a:t>
            </a:r>
            <a:r>
              <a:rPr lang="en-US" dirty="0" smtClean="0"/>
              <a:t>/T≥ 0</a:t>
            </a:r>
          </a:p>
          <a:p>
            <a:pPr>
              <a:buNone/>
            </a:pPr>
            <a:r>
              <a:rPr lang="en-US" dirty="0" smtClean="0"/>
              <a:t>  </a:t>
            </a:r>
            <a:r>
              <a:rPr lang="en-US" dirty="0" err="1" smtClean="0"/>
              <a:t>TdSsyst-dE-pdv</a:t>
            </a:r>
            <a:r>
              <a:rPr lang="en-US" dirty="0" smtClean="0"/>
              <a:t>/T≥ 0 ……..(3)</a:t>
            </a:r>
          </a:p>
          <a:p>
            <a:pPr>
              <a:buNone/>
            </a:pPr>
            <a:r>
              <a:rPr lang="en-US" b="1" dirty="0" smtClean="0"/>
              <a:t> 1.Criterion in terms of change in work function(A)</a:t>
            </a:r>
          </a:p>
          <a:p>
            <a:pPr algn="ctr">
              <a:buNone/>
            </a:pPr>
            <a:r>
              <a:rPr lang="en-US" dirty="0" smtClean="0"/>
              <a:t> </a:t>
            </a:r>
            <a:r>
              <a:rPr lang="en-US" dirty="0" smtClean="0"/>
              <a:t>A = E-TS</a:t>
            </a:r>
            <a:endParaRPr lang="en-US" dirty="0" smtClean="0"/>
          </a:p>
          <a:p>
            <a:pPr>
              <a:buNone/>
            </a:pPr>
            <a:r>
              <a:rPr lang="en-US" dirty="0" smtClean="0"/>
              <a:t>For  isothermal process change in work function </a:t>
            </a:r>
          </a:p>
          <a:p>
            <a:pPr algn="ctr">
              <a:buNone/>
            </a:pPr>
            <a:r>
              <a:rPr lang="en-US" dirty="0" smtClean="0"/>
              <a:t>  </a:t>
            </a:r>
            <a:r>
              <a:rPr lang="en-US" dirty="0" err="1" smtClean="0"/>
              <a:t>dA</a:t>
            </a:r>
            <a:r>
              <a:rPr lang="en-US" dirty="0" smtClean="0"/>
              <a:t> = </a:t>
            </a:r>
            <a:r>
              <a:rPr lang="en-US" dirty="0" err="1" smtClean="0"/>
              <a:t>dE</a:t>
            </a:r>
            <a:r>
              <a:rPr lang="en-US" dirty="0" smtClean="0"/>
              <a:t>- </a:t>
            </a:r>
            <a:r>
              <a:rPr lang="en-US" dirty="0" err="1" smtClean="0"/>
              <a:t>TdS</a:t>
            </a:r>
            <a:endParaRPr lang="en-US" dirty="0" smtClean="0"/>
          </a:p>
          <a:p>
            <a:pPr algn="ctr">
              <a:buNone/>
            </a:pPr>
            <a:r>
              <a:rPr lang="en-US" dirty="0" smtClean="0"/>
              <a:t>  </a:t>
            </a:r>
            <a:r>
              <a:rPr lang="en-US" dirty="0" smtClean="0"/>
              <a:t>                             </a:t>
            </a:r>
            <a:r>
              <a:rPr lang="en-US" dirty="0" err="1" smtClean="0"/>
              <a:t>TdS</a:t>
            </a:r>
            <a:r>
              <a:rPr lang="en-US" dirty="0" smtClean="0"/>
              <a:t> -</a:t>
            </a:r>
            <a:r>
              <a:rPr lang="en-US" dirty="0" err="1" smtClean="0"/>
              <a:t>dE</a:t>
            </a:r>
            <a:r>
              <a:rPr lang="en-US" dirty="0" smtClean="0"/>
              <a:t> = </a:t>
            </a:r>
            <a:r>
              <a:rPr lang="en-US" dirty="0" smtClean="0"/>
              <a:t>-</a:t>
            </a:r>
            <a:r>
              <a:rPr lang="en-US" dirty="0" err="1" smtClean="0"/>
              <a:t>dA</a:t>
            </a:r>
            <a:r>
              <a:rPr lang="en-US" dirty="0" smtClean="0"/>
              <a:t> </a:t>
            </a:r>
            <a:r>
              <a:rPr lang="en-US" dirty="0" smtClean="0"/>
              <a:t>         </a:t>
            </a:r>
            <a:r>
              <a:rPr lang="en-US" dirty="0" smtClean="0"/>
              <a:t>………..(</a:t>
            </a:r>
            <a:r>
              <a:rPr lang="en-US" dirty="0" smtClean="0"/>
              <a:t>4</a:t>
            </a:r>
            <a:r>
              <a:rPr lang="en-US" dirty="0" smtClean="0"/>
              <a:t>)      from </a:t>
            </a:r>
            <a:r>
              <a:rPr lang="en-US" dirty="0" smtClean="0"/>
              <a:t>eq.(3) &amp;(4)</a:t>
            </a:r>
          </a:p>
          <a:p>
            <a:pPr algn="ctr">
              <a:buNone/>
            </a:pPr>
            <a:r>
              <a:rPr lang="en-US" dirty="0" smtClean="0"/>
              <a:t>  -</a:t>
            </a:r>
            <a:r>
              <a:rPr lang="en-US" dirty="0" err="1" smtClean="0"/>
              <a:t>dA</a:t>
            </a:r>
            <a:r>
              <a:rPr lang="en-US" dirty="0" smtClean="0"/>
              <a:t>- </a:t>
            </a:r>
            <a:r>
              <a:rPr lang="en-US" dirty="0" err="1" smtClean="0"/>
              <a:t>pdv</a:t>
            </a:r>
            <a:r>
              <a:rPr lang="en-US" dirty="0" smtClean="0"/>
              <a:t> ≥ 0</a:t>
            </a:r>
            <a:endParaRPr lang="en-US" dirty="0" smtClean="0"/>
          </a:p>
          <a:p>
            <a:pPr algn="ctr">
              <a:buNone/>
            </a:pPr>
            <a:r>
              <a:rPr lang="en-US" dirty="0" smtClean="0"/>
              <a:t>-</a:t>
            </a:r>
            <a:r>
              <a:rPr lang="en-US" dirty="0" err="1" smtClean="0"/>
              <a:t>pdv</a:t>
            </a:r>
            <a:r>
              <a:rPr lang="en-US" dirty="0" smtClean="0"/>
              <a:t> ≥ </a:t>
            </a:r>
            <a:r>
              <a:rPr lang="en-US" dirty="0" err="1" smtClean="0"/>
              <a:t>dA</a:t>
            </a:r>
            <a:r>
              <a:rPr lang="en-US" dirty="0" smtClean="0"/>
              <a:t> </a:t>
            </a:r>
            <a:r>
              <a:rPr lang="en-US" dirty="0" smtClean="0"/>
              <a:t>at constant volume</a:t>
            </a:r>
          </a:p>
          <a:p>
            <a:pPr algn="ctr">
              <a:buNone/>
            </a:pPr>
            <a:r>
              <a:rPr lang="en-US" dirty="0" smtClean="0"/>
              <a:t>                                  </a:t>
            </a:r>
            <a:r>
              <a:rPr lang="en-US" dirty="0" err="1" smtClean="0"/>
              <a:t>dA</a:t>
            </a:r>
            <a:r>
              <a:rPr lang="en-US" dirty="0" smtClean="0"/>
              <a:t>≤ </a:t>
            </a:r>
            <a:r>
              <a:rPr lang="en-US" dirty="0" smtClean="0"/>
              <a:t>0                       …………(</a:t>
            </a:r>
            <a:r>
              <a:rPr lang="en-US" dirty="0" smtClean="0"/>
              <a:t>5)</a:t>
            </a:r>
          </a:p>
          <a:p>
            <a:pPr>
              <a:buNone/>
            </a:pP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10000"/>
          </a:bodyPr>
          <a:lstStyle/>
          <a:p>
            <a:pPr>
              <a:buNone/>
            </a:pPr>
            <a:r>
              <a:rPr lang="en-US" b="1" dirty="0" smtClean="0"/>
              <a:t>2.Criterion in terms of free energy (G)</a:t>
            </a:r>
          </a:p>
          <a:p>
            <a:pPr>
              <a:buNone/>
            </a:pPr>
            <a:r>
              <a:rPr lang="en-US" dirty="0" smtClean="0"/>
              <a:t> We know that </a:t>
            </a:r>
          </a:p>
          <a:p>
            <a:pPr algn="ctr">
              <a:buNone/>
            </a:pPr>
            <a:r>
              <a:rPr lang="en-US" dirty="0" smtClean="0"/>
              <a:t>G = H-TS</a:t>
            </a:r>
            <a:endParaRPr lang="en-US" dirty="0" smtClean="0"/>
          </a:p>
          <a:p>
            <a:pPr algn="ctr">
              <a:buNone/>
            </a:pPr>
            <a:r>
              <a:rPr lang="en-US" dirty="0" smtClean="0"/>
              <a:t>      G = E+PV-TS</a:t>
            </a:r>
            <a:endParaRPr lang="en-US" dirty="0" smtClean="0"/>
          </a:p>
          <a:p>
            <a:pPr>
              <a:buNone/>
            </a:pPr>
            <a:r>
              <a:rPr lang="en-US" dirty="0" smtClean="0"/>
              <a:t>For isothermal process </a:t>
            </a:r>
            <a:r>
              <a:rPr lang="en-US" dirty="0" err="1" smtClean="0"/>
              <a:t>process</a:t>
            </a:r>
            <a:r>
              <a:rPr lang="en-US" dirty="0" smtClean="0"/>
              <a:t> the change in </a:t>
            </a:r>
            <a:r>
              <a:rPr lang="en-US" dirty="0" smtClean="0"/>
              <a:t>free energy </a:t>
            </a:r>
            <a:r>
              <a:rPr lang="en-US" dirty="0" smtClean="0"/>
              <a:t>is </a:t>
            </a:r>
          </a:p>
          <a:p>
            <a:pPr algn="ctr">
              <a:buNone/>
            </a:pPr>
            <a:r>
              <a:rPr lang="en-US" dirty="0" smtClean="0"/>
              <a:t>             </a:t>
            </a:r>
            <a:r>
              <a:rPr lang="en-US" dirty="0" err="1" smtClean="0"/>
              <a:t>dG</a:t>
            </a:r>
            <a:r>
              <a:rPr lang="en-US" dirty="0" smtClean="0"/>
              <a:t>=</a:t>
            </a:r>
            <a:r>
              <a:rPr lang="en-US" dirty="0" err="1" smtClean="0"/>
              <a:t>dE+pdv+vdp-TdS</a:t>
            </a:r>
            <a:r>
              <a:rPr lang="en-US" dirty="0" smtClean="0"/>
              <a:t> (At </a:t>
            </a:r>
            <a:r>
              <a:rPr lang="en-US" dirty="0" err="1" smtClean="0"/>
              <a:t>constTemp.–</a:t>
            </a:r>
            <a:r>
              <a:rPr lang="en-US" dirty="0" err="1" smtClean="0"/>
              <a:t>SdT</a:t>
            </a:r>
            <a:r>
              <a:rPr lang="en-US" dirty="0" smtClean="0"/>
              <a:t> =0)</a:t>
            </a:r>
          </a:p>
          <a:p>
            <a:pPr>
              <a:buNone/>
            </a:pPr>
            <a:r>
              <a:rPr lang="en-US" dirty="0" smtClean="0"/>
              <a:t>                         </a:t>
            </a:r>
            <a:r>
              <a:rPr lang="en-US" dirty="0" err="1" smtClean="0"/>
              <a:t>TdS-dE-Pdv</a:t>
            </a:r>
            <a:r>
              <a:rPr lang="en-US" dirty="0" smtClean="0"/>
              <a:t>=-</a:t>
            </a:r>
            <a:r>
              <a:rPr lang="en-US" dirty="0" err="1" smtClean="0"/>
              <a:t>dG+vdp</a:t>
            </a:r>
            <a:r>
              <a:rPr lang="en-US" dirty="0" smtClean="0"/>
              <a:t>       ………….(</a:t>
            </a:r>
            <a:r>
              <a:rPr lang="en-US" dirty="0" smtClean="0"/>
              <a:t>6)</a:t>
            </a:r>
          </a:p>
          <a:p>
            <a:pPr>
              <a:buNone/>
            </a:pPr>
            <a:r>
              <a:rPr lang="en-US" dirty="0" smtClean="0"/>
              <a:t>From eq.(3) &amp;(6)</a:t>
            </a:r>
          </a:p>
          <a:p>
            <a:pPr algn="ctr">
              <a:buNone/>
            </a:pPr>
            <a:r>
              <a:rPr lang="en-US" dirty="0" smtClean="0"/>
              <a:t>-dG+vdp≥0</a:t>
            </a:r>
          </a:p>
          <a:p>
            <a:pPr algn="ctr">
              <a:buNone/>
            </a:pPr>
            <a:r>
              <a:rPr lang="en-US" dirty="0" smtClean="0"/>
              <a:t>  dG≤0</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2762"/>
          </a:xfrm>
        </p:spPr>
        <p:txBody>
          <a:bodyPr>
            <a:normAutofit fontScale="90000"/>
          </a:bodyPr>
          <a:lstStyle/>
          <a:p>
            <a:pPr algn="just"/>
            <a:r>
              <a:rPr lang="en-US" dirty="0" smtClean="0">
                <a:solidFill>
                  <a:srgbClr val="FF0000"/>
                </a:solidFill>
              </a:rPr>
              <a:t>Carnot cycle:</a:t>
            </a:r>
            <a:r>
              <a:rPr lang="en-US" dirty="0" smtClean="0"/>
              <a:t/>
            </a:r>
            <a:br>
              <a:rPr lang="en-US" dirty="0" smtClean="0"/>
            </a:br>
            <a:r>
              <a:rPr lang="en-US" sz="2700" dirty="0" smtClean="0"/>
              <a:t>In </a:t>
            </a:r>
            <a:r>
              <a:rPr lang="en-US" sz="2700" dirty="0" smtClean="0"/>
              <a:t>1824, </a:t>
            </a:r>
            <a:r>
              <a:rPr lang="en-US" sz="2700" dirty="0" err="1" smtClean="0"/>
              <a:t>Sadi</a:t>
            </a:r>
            <a:r>
              <a:rPr lang="en-US" sz="2700" dirty="0" smtClean="0"/>
              <a:t> Carnot designed an ideal heat engine </a:t>
            </a:r>
            <a:r>
              <a:rPr lang="en-US" sz="2700" dirty="0" smtClean="0"/>
              <a:t>theoretically to </a:t>
            </a:r>
            <a:r>
              <a:rPr lang="en-US" sz="2700" dirty="0" smtClean="0"/>
              <a:t>demonstrate a maximum convertibility of heat into work.</a:t>
            </a:r>
            <a:endParaRPr lang="en-US" sz="2700" dirty="0"/>
          </a:p>
        </p:txBody>
      </p:sp>
      <p:pic>
        <p:nvPicPr>
          <p:cNvPr id="1026" name="Picture 2" descr="C:\Users\Sinkar\Desktop\images.png"/>
          <p:cNvPicPr>
            <a:picLocks noGrp="1" noChangeAspect="1" noChangeArrowheads="1"/>
          </p:cNvPicPr>
          <p:nvPr>
            <p:ph idx="1"/>
          </p:nvPr>
        </p:nvPicPr>
        <p:blipFill>
          <a:blip r:embed="rId2"/>
          <a:stretch>
            <a:fillRect/>
          </a:stretch>
        </p:blipFill>
        <p:spPr bwMode="auto">
          <a:xfrm>
            <a:off x="3429000" y="2590800"/>
            <a:ext cx="2143125" cy="214312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458200" cy="6477000"/>
          </a:xfrm>
        </p:spPr>
        <p:txBody>
          <a:bodyPr>
            <a:normAutofit fontScale="92500" lnSpcReduction="20000"/>
          </a:bodyPr>
          <a:lstStyle/>
          <a:p>
            <a:pPr algn="just">
              <a:buNone/>
            </a:pPr>
            <a:r>
              <a:rPr lang="en-US" dirty="0" smtClean="0"/>
              <a:t>   The </a:t>
            </a:r>
            <a:r>
              <a:rPr lang="en-US" dirty="0" smtClean="0"/>
              <a:t>system consists of one mole of an ideal gas enclosed in a cylinder fitted with frictionless, weightless and movable piston and is subjected to a series of four operations.</a:t>
            </a:r>
          </a:p>
          <a:p>
            <a:pPr>
              <a:buNone/>
            </a:pPr>
            <a:r>
              <a:rPr lang="en-US" dirty="0" err="1" smtClean="0">
                <a:solidFill>
                  <a:srgbClr val="FF0000"/>
                </a:solidFill>
              </a:rPr>
              <a:t>i</a:t>
            </a:r>
            <a:r>
              <a:rPr lang="en-US" dirty="0" smtClean="0">
                <a:solidFill>
                  <a:srgbClr val="FF0000"/>
                </a:solidFill>
              </a:rPr>
              <a:t>)Isothermal expansion:(path A to B)</a:t>
            </a:r>
          </a:p>
          <a:p>
            <a:pPr>
              <a:buNone/>
            </a:pPr>
            <a:r>
              <a:rPr lang="en-US" dirty="0" smtClean="0"/>
              <a:t> </a:t>
            </a:r>
            <a:r>
              <a:rPr lang="en-US" dirty="0" smtClean="0"/>
              <a:t>  The </a:t>
            </a:r>
            <a:r>
              <a:rPr lang="en-US" dirty="0" smtClean="0"/>
              <a:t>gas is allowed to expand reversibly and isothermally at the temp.T</a:t>
            </a:r>
            <a:r>
              <a:rPr lang="en-US" sz="2000" b="1" dirty="0" smtClean="0"/>
              <a:t>2 </a:t>
            </a:r>
            <a:r>
              <a:rPr lang="en-US" dirty="0" smtClean="0"/>
              <a:t>so that volume increases from V</a:t>
            </a:r>
            <a:r>
              <a:rPr lang="en-US" sz="2000" b="1" dirty="0" smtClean="0"/>
              <a:t>1 </a:t>
            </a:r>
            <a:r>
              <a:rPr lang="en-US" dirty="0" smtClean="0"/>
              <a:t>to V</a:t>
            </a:r>
            <a:r>
              <a:rPr lang="en-US" sz="2000" b="1" dirty="0" smtClean="0"/>
              <a:t>2.</a:t>
            </a:r>
          </a:p>
          <a:p>
            <a:pPr>
              <a:buNone/>
            </a:pPr>
            <a:r>
              <a:rPr lang="en-US" sz="2400" dirty="0" smtClean="0"/>
              <a:t> </a:t>
            </a:r>
            <a:r>
              <a:rPr lang="en-US" sz="3000" dirty="0" smtClean="0"/>
              <a:t>Isothermal expansion </a:t>
            </a:r>
            <a:r>
              <a:rPr lang="en-US" sz="2600" dirty="0" smtClean="0"/>
              <a:t>, </a:t>
            </a:r>
            <a:r>
              <a:rPr lang="en-US" sz="2600" b="1" dirty="0" err="1" smtClean="0"/>
              <a:t>dE</a:t>
            </a:r>
            <a:r>
              <a:rPr lang="en-US" sz="2600" b="1" dirty="0" smtClean="0"/>
              <a:t> = 0 </a:t>
            </a:r>
            <a:endParaRPr lang="en-US" sz="2600" b="1" dirty="0" smtClean="0"/>
          </a:p>
          <a:p>
            <a:pPr>
              <a:buNone/>
            </a:pPr>
            <a:r>
              <a:rPr lang="en-US" sz="2600" b="1" dirty="0" smtClean="0"/>
              <a:t> </a:t>
            </a:r>
            <a:r>
              <a:rPr lang="en-US" sz="3000" dirty="0" smtClean="0"/>
              <a:t>The work  done by the system then,</a:t>
            </a:r>
          </a:p>
          <a:p>
            <a:pPr algn="ctr">
              <a:buNone/>
            </a:pPr>
            <a:r>
              <a:rPr lang="en-US" sz="2400" b="1" dirty="0" smtClean="0"/>
              <a:t>                                           </a:t>
            </a:r>
            <a:r>
              <a:rPr lang="en-US" sz="2400" b="1" dirty="0" smtClean="0"/>
              <a:t>         </a:t>
            </a:r>
            <a:r>
              <a:rPr lang="en-US" sz="3500" b="1" dirty="0" smtClean="0"/>
              <a:t>q</a:t>
            </a:r>
            <a:r>
              <a:rPr lang="en-US" sz="1900" b="1" dirty="0" smtClean="0"/>
              <a:t>2 </a:t>
            </a:r>
            <a:r>
              <a:rPr lang="en-US" sz="2400" b="1" dirty="0" smtClean="0"/>
              <a:t>= </a:t>
            </a:r>
            <a:r>
              <a:rPr lang="en-US" sz="3500" b="1" dirty="0" smtClean="0"/>
              <a:t>w</a:t>
            </a:r>
            <a:r>
              <a:rPr lang="en-US" sz="1900" b="1" dirty="0" smtClean="0"/>
              <a:t>1</a:t>
            </a:r>
            <a:r>
              <a:rPr lang="en-US" sz="3000" b="1" dirty="0" smtClean="0"/>
              <a:t>  </a:t>
            </a:r>
            <a:r>
              <a:rPr lang="en-US" sz="2400" b="1" dirty="0" smtClean="0"/>
              <a:t> </a:t>
            </a:r>
            <a:r>
              <a:rPr lang="en-US" sz="1800" b="1" dirty="0" smtClean="0"/>
              <a:t>                                             </a:t>
            </a:r>
            <a:r>
              <a:rPr lang="en-US" sz="1800" b="1" dirty="0" smtClean="0"/>
              <a:t>………………..(1)</a:t>
            </a:r>
          </a:p>
          <a:p>
            <a:pPr algn="ctr">
              <a:buNone/>
            </a:pPr>
            <a:endParaRPr lang="en-US" sz="1800" b="1" dirty="0" smtClean="0"/>
          </a:p>
          <a:p>
            <a:pPr algn="ctr">
              <a:buNone/>
            </a:pPr>
            <a:r>
              <a:rPr lang="en-US" sz="2400" b="1" dirty="0" smtClean="0"/>
              <a:t>          W</a:t>
            </a:r>
            <a:r>
              <a:rPr lang="en-US" sz="1800" b="1" dirty="0" smtClean="0"/>
              <a:t>1  </a:t>
            </a:r>
            <a:r>
              <a:rPr lang="en-US" sz="2200" dirty="0" smtClean="0"/>
              <a:t>=</a:t>
            </a:r>
            <a:r>
              <a:rPr lang="en-US" sz="1900" b="1" dirty="0" smtClean="0"/>
              <a:t> </a:t>
            </a:r>
            <a:r>
              <a:rPr lang="en-US" sz="2400" b="1" dirty="0" smtClean="0"/>
              <a:t>RT</a:t>
            </a:r>
            <a:r>
              <a:rPr lang="en-US" sz="1800" b="1" dirty="0" smtClean="0"/>
              <a:t>1 </a:t>
            </a:r>
            <a:r>
              <a:rPr lang="en-US" sz="2800" b="1" dirty="0" smtClean="0"/>
              <a:t>lnV</a:t>
            </a:r>
            <a:r>
              <a:rPr lang="en-US" sz="1800" b="1" dirty="0" smtClean="0"/>
              <a:t>2/</a:t>
            </a:r>
            <a:r>
              <a:rPr lang="en-US" sz="3000" b="1" dirty="0" smtClean="0"/>
              <a:t>V</a:t>
            </a:r>
            <a:r>
              <a:rPr lang="en-US" sz="1800" b="1" dirty="0" smtClean="0"/>
              <a:t>1</a:t>
            </a:r>
          </a:p>
          <a:p>
            <a:pPr algn="ctr">
              <a:buNone/>
            </a:pPr>
            <a:endParaRPr lang="en-US" sz="1800" b="1" dirty="0" smtClean="0"/>
          </a:p>
          <a:p>
            <a:pPr algn="ctr">
              <a:buNone/>
            </a:pPr>
            <a:r>
              <a:rPr lang="en-US" sz="2400" b="1" dirty="0" smtClean="0"/>
              <a:t>                                      </a:t>
            </a:r>
            <a:r>
              <a:rPr lang="en-US" sz="2400" b="1" dirty="0" smtClean="0"/>
              <a:t>               Q</a:t>
            </a:r>
            <a:r>
              <a:rPr lang="en-US" sz="1900" b="1" dirty="0" smtClean="0"/>
              <a:t>2 </a:t>
            </a:r>
            <a:r>
              <a:rPr lang="en-US" sz="1800" dirty="0" smtClean="0"/>
              <a:t> =</a:t>
            </a:r>
            <a:r>
              <a:rPr lang="en-US" sz="1800" b="1" dirty="0" smtClean="0"/>
              <a:t> </a:t>
            </a:r>
            <a:r>
              <a:rPr lang="en-US" sz="2400" b="1" dirty="0" smtClean="0"/>
              <a:t>RT</a:t>
            </a:r>
            <a:r>
              <a:rPr lang="en-US" sz="1900" b="1" dirty="0" smtClean="0"/>
              <a:t>1</a:t>
            </a:r>
            <a:r>
              <a:rPr lang="en-US" sz="1800" b="1" dirty="0" smtClean="0"/>
              <a:t> </a:t>
            </a:r>
            <a:r>
              <a:rPr lang="en-US" sz="3500" b="1" dirty="0" smtClean="0"/>
              <a:t>lnV</a:t>
            </a:r>
            <a:r>
              <a:rPr lang="en-US" sz="1800" b="1" dirty="0" smtClean="0"/>
              <a:t>2/</a:t>
            </a:r>
            <a:r>
              <a:rPr lang="en-US" sz="3500" b="1" dirty="0" smtClean="0"/>
              <a:t>V</a:t>
            </a:r>
            <a:r>
              <a:rPr lang="en-US" sz="1800" b="1" dirty="0" smtClean="0"/>
              <a:t>1.                          ………………(2)</a:t>
            </a:r>
          </a:p>
          <a:p>
            <a:pPr>
              <a:buNone/>
            </a:pPr>
            <a:endParaRPr lang="en-US" dirty="0"/>
          </a:p>
        </p:txBody>
      </p:sp>
      <p:sp>
        <p:nvSpPr>
          <p:cNvPr id="337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610600" cy="6477000"/>
          </a:xfrm>
        </p:spPr>
        <p:txBody>
          <a:bodyPr>
            <a:normAutofit lnSpcReduction="10000"/>
          </a:bodyPr>
          <a:lstStyle/>
          <a:p>
            <a:pPr>
              <a:buNone/>
            </a:pPr>
            <a:r>
              <a:rPr lang="en-US" dirty="0" smtClean="0">
                <a:solidFill>
                  <a:srgbClr val="FF0000"/>
                </a:solidFill>
              </a:rPr>
              <a:t>ii)Adiabatic operations:</a:t>
            </a:r>
            <a:r>
              <a:rPr lang="en-US" dirty="0" smtClean="0">
                <a:solidFill>
                  <a:srgbClr val="FF0000"/>
                </a:solidFill>
                <a:sym typeface="Wingdings" pitchFamily="2" charset="2"/>
              </a:rPr>
              <a:t>(B to C)</a:t>
            </a:r>
            <a:endParaRPr lang="en-US" dirty="0" smtClean="0">
              <a:solidFill>
                <a:srgbClr val="FF0000"/>
              </a:solidFill>
            </a:endParaRPr>
          </a:p>
          <a:p>
            <a:pPr>
              <a:buNone/>
            </a:pPr>
            <a:r>
              <a:rPr lang="en-US" dirty="0" smtClean="0"/>
              <a:t>The gas is then allowed to expand reversibly and adiabatically from the volume V</a:t>
            </a:r>
            <a:r>
              <a:rPr lang="en-US" sz="1800" dirty="0" smtClean="0"/>
              <a:t>2 </a:t>
            </a:r>
            <a:r>
              <a:rPr lang="en-US" dirty="0" smtClean="0"/>
              <a:t>toV</a:t>
            </a:r>
            <a:r>
              <a:rPr lang="en-US" sz="1800" dirty="0" smtClean="0"/>
              <a:t>3</a:t>
            </a:r>
            <a:r>
              <a:rPr lang="en-US" dirty="0" smtClean="0"/>
              <a:t> ,The temp. falls from T</a:t>
            </a:r>
            <a:r>
              <a:rPr lang="en-US" sz="2000" dirty="0" smtClean="0"/>
              <a:t>2 </a:t>
            </a:r>
            <a:r>
              <a:rPr lang="en-US" sz="2400" dirty="0" smtClean="0"/>
              <a:t>to</a:t>
            </a:r>
            <a:r>
              <a:rPr lang="en-US" dirty="0" smtClean="0"/>
              <a:t> </a:t>
            </a:r>
            <a:r>
              <a:rPr lang="en-US" dirty="0" smtClean="0"/>
              <a:t>T</a:t>
            </a:r>
            <a:r>
              <a:rPr lang="en-US" sz="2000" dirty="0" smtClean="0"/>
              <a:t>1</a:t>
            </a:r>
          </a:p>
          <a:p>
            <a:pPr>
              <a:buNone/>
            </a:pPr>
            <a:r>
              <a:rPr lang="en-US" sz="2000" dirty="0" smtClean="0"/>
              <a:t> </a:t>
            </a:r>
            <a:r>
              <a:rPr lang="en-US" sz="2000" dirty="0" smtClean="0"/>
              <a:t>                                                        </a:t>
            </a:r>
            <a:r>
              <a:rPr lang="en-US" dirty="0" err="1" smtClean="0"/>
              <a:t>i.e.q</a:t>
            </a:r>
            <a:r>
              <a:rPr lang="en-US" dirty="0" smtClean="0"/>
              <a:t> = </a:t>
            </a:r>
            <a:r>
              <a:rPr lang="en-US" sz="2800" dirty="0" smtClean="0"/>
              <a:t>0</a:t>
            </a:r>
            <a:endParaRPr lang="en-US" sz="2800" dirty="0" smtClean="0"/>
          </a:p>
          <a:p>
            <a:pPr>
              <a:buNone/>
            </a:pPr>
            <a:r>
              <a:rPr lang="en-US" sz="2400" dirty="0" smtClean="0"/>
              <a:t>According  </a:t>
            </a:r>
            <a:r>
              <a:rPr lang="en-US" sz="2400" dirty="0" smtClean="0"/>
              <a:t>to first law,</a:t>
            </a:r>
          </a:p>
          <a:p>
            <a:pPr algn="ctr">
              <a:buNone/>
            </a:pPr>
            <a:r>
              <a:rPr lang="en-US" sz="2400" b="1" dirty="0" smtClean="0"/>
              <a:t> W   =  -</a:t>
            </a:r>
            <a:r>
              <a:rPr lang="en-US" sz="2400" b="1" dirty="0" err="1" smtClean="0"/>
              <a:t>dE</a:t>
            </a:r>
            <a:endParaRPr lang="en-US" sz="2400" b="1" dirty="0" smtClean="0"/>
          </a:p>
          <a:p>
            <a:pPr>
              <a:buNone/>
            </a:pPr>
            <a:r>
              <a:rPr lang="en-US" sz="2400" dirty="0" smtClean="0"/>
              <a:t>But we know  that                     </a:t>
            </a:r>
            <a:r>
              <a:rPr lang="en-US" sz="2400" b="1" dirty="0" err="1" smtClean="0"/>
              <a:t>Cv</a:t>
            </a:r>
            <a:r>
              <a:rPr lang="en-US" sz="2400" b="1" dirty="0" smtClean="0"/>
              <a:t>  =  (</a:t>
            </a:r>
            <a:r>
              <a:rPr lang="en-US" sz="2400" b="1" dirty="0" err="1" smtClean="0"/>
              <a:t>dE</a:t>
            </a:r>
            <a:r>
              <a:rPr lang="en-US" sz="2400" b="1" dirty="0" smtClean="0"/>
              <a:t>/</a:t>
            </a:r>
            <a:r>
              <a:rPr lang="en-US" sz="2400" b="1" dirty="0" err="1" smtClean="0"/>
              <a:t>dT</a:t>
            </a:r>
            <a:r>
              <a:rPr lang="en-US" sz="2400" b="1" dirty="0" smtClean="0"/>
              <a:t>)v</a:t>
            </a:r>
          </a:p>
          <a:p>
            <a:pPr algn="ctr">
              <a:buNone/>
            </a:pPr>
            <a:r>
              <a:rPr lang="en-US" sz="2400" b="1" dirty="0" smtClean="0"/>
              <a:t>    </a:t>
            </a:r>
            <a:r>
              <a:rPr lang="en-US" sz="2400" b="1" dirty="0" err="1" smtClean="0"/>
              <a:t>dE</a:t>
            </a:r>
            <a:r>
              <a:rPr lang="en-US" sz="2400" b="1" dirty="0" smtClean="0"/>
              <a:t> </a:t>
            </a:r>
            <a:r>
              <a:rPr lang="en-US" sz="2400" b="1" dirty="0" smtClean="0"/>
              <a:t>  =  </a:t>
            </a:r>
            <a:r>
              <a:rPr lang="en-US" sz="2400" b="1" dirty="0" err="1" smtClean="0"/>
              <a:t>Cv</a:t>
            </a:r>
            <a:r>
              <a:rPr lang="en-US" sz="2400" b="1" dirty="0" smtClean="0"/>
              <a:t> </a:t>
            </a:r>
            <a:r>
              <a:rPr lang="en-US" sz="2400" b="1" dirty="0" err="1" smtClean="0"/>
              <a:t>dT</a:t>
            </a:r>
            <a:endParaRPr lang="en-US" sz="2400" b="1" dirty="0" smtClean="0"/>
          </a:p>
          <a:p>
            <a:pPr algn="ctr">
              <a:buNone/>
            </a:pPr>
            <a:r>
              <a:rPr lang="en-US" sz="2400" b="1" dirty="0" smtClean="0"/>
              <a:t>       </a:t>
            </a:r>
            <a:r>
              <a:rPr lang="en-US" sz="2400" b="1" dirty="0" smtClean="0"/>
              <a:t>     </a:t>
            </a:r>
            <a:r>
              <a:rPr lang="en-US" sz="2400" b="1" dirty="0" err="1" smtClean="0"/>
              <a:t>dE</a:t>
            </a:r>
            <a:r>
              <a:rPr lang="en-US" sz="2400" b="1" dirty="0" smtClean="0"/>
              <a:t>   =   </a:t>
            </a:r>
            <a:r>
              <a:rPr lang="en-US" sz="2400" b="1" dirty="0" err="1" smtClean="0"/>
              <a:t>Cv</a:t>
            </a:r>
            <a:r>
              <a:rPr lang="en-US" sz="2400" b="1" dirty="0" smtClean="0"/>
              <a:t> </a:t>
            </a:r>
            <a:r>
              <a:rPr lang="en-US" sz="2400" b="1" dirty="0" smtClean="0"/>
              <a:t>(T</a:t>
            </a:r>
            <a:r>
              <a:rPr lang="en-US" sz="1600" b="1" dirty="0" smtClean="0"/>
              <a:t>1</a:t>
            </a:r>
            <a:r>
              <a:rPr lang="en-US" sz="2400" b="1" dirty="0" smtClean="0"/>
              <a:t>-T</a:t>
            </a:r>
            <a:r>
              <a:rPr lang="en-US" sz="1800" b="1" dirty="0" smtClean="0"/>
              <a:t>2</a:t>
            </a:r>
            <a:r>
              <a:rPr lang="en-US" sz="2400" b="1" dirty="0" smtClean="0"/>
              <a:t>)</a:t>
            </a:r>
          </a:p>
          <a:p>
            <a:pPr algn="ctr">
              <a:buNone/>
            </a:pPr>
            <a:r>
              <a:rPr lang="en-US" sz="2400" b="1" dirty="0" smtClean="0"/>
              <a:t>     </a:t>
            </a:r>
            <a:r>
              <a:rPr lang="en-US" sz="2400" b="1" dirty="0" smtClean="0"/>
              <a:t>      </a:t>
            </a:r>
            <a:r>
              <a:rPr lang="en-US" sz="2400" b="1" dirty="0" smtClean="0"/>
              <a:t>-</a:t>
            </a:r>
            <a:r>
              <a:rPr lang="en-US" sz="2400" b="1" dirty="0" err="1" smtClean="0"/>
              <a:t>dE</a:t>
            </a:r>
            <a:r>
              <a:rPr lang="en-US" sz="2400" b="1" dirty="0" smtClean="0"/>
              <a:t>    =  </a:t>
            </a:r>
            <a:r>
              <a:rPr lang="en-US" sz="2400" b="1" dirty="0" smtClean="0"/>
              <a:t>-</a:t>
            </a:r>
            <a:r>
              <a:rPr lang="en-US" sz="2400" b="1" dirty="0" err="1" smtClean="0"/>
              <a:t>Cv</a:t>
            </a:r>
            <a:r>
              <a:rPr lang="en-US" sz="2400" b="1" dirty="0" smtClean="0"/>
              <a:t> (T</a:t>
            </a:r>
            <a:r>
              <a:rPr lang="en-US" sz="1800" b="1" dirty="0" smtClean="0"/>
              <a:t>1</a:t>
            </a:r>
            <a:r>
              <a:rPr lang="en-US" sz="2400" b="1" dirty="0" smtClean="0"/>
              <a:t>-T</a:t>
            </a:r>
            <a:r>
              <a:rPr lang="en-US" sz="1800" b="1" dirty="0" smtClean="0"/>
              <a:t>2</a:t>
            </a:r>
            <a:r>
              <a:rPr lang="en-US" sz="2400" b="1" dirty="0" smtClean="0"/>
              <a:t>)</a:t>
            </a:r>
          </a:p>
          <a:p>
            <a:pPr algn="ctr">
              <a:buNone/>
            </a:pPr>
            <a:r>
              <a:rPr lang="en-US" sz="2400" b="1" dirty="0" smtClean="0"/>
              <a:t>           -</a:t>
            </a:r>
            <a:r>
              <a:rPr lang="en-US" sz="2400" b="1" dirty="0" err="1" smtClean="0"/>
              <a:t>dE</a:t>
            </a:r>
            <a:r>
              <a:rPr lang="en-US" sz="2400" b="1" dirty="0" smtClean="0"/>
              <a:t>   =  </a:t>
            </a:r>
            <a:r>
              <a:rPr lang="en-US" sz="2400" b="1" dirty="0" err="1" smtClean="0"/>
              <a:t>Cv</a:t>
            </a:r>
            <a:r>
              <a:rPr lang="en-US" sz="2400" b="1" dirty="0" smtClean="0"/>
              <a:t> </a:t>
            </a:r>
            <a:r>
              <a:rPr lang="en-US" sz="2400" b="1" dirty="0" smtClean="0"/>
              <a:t>(T</a:t>
            </a:r>
            <a:r>
              <a:rPr lang="en-US" sz="1800" b="1" dirty="0" smtClean="0"/>
              <a:t>2</a:t>
            </a:r>
            <a:r>
              <a:rPr lang="en-US" sz="2400" b="1" dirty="0" smtClean="0"/>
              <a:t>-T</a:t>
            </a:r>
            <a:r>
              <a:rPr lang="en-US" sz="1800" b="1" dirty="0" smtClean="0"/>
              <a:t>1</a:t>
            </a:r>
            <a:r>
              <a:rPr lang="en-US" sz="2400" b="1" dirty="0" smtClean="0"/>
              <a:t>)</a:t>
            </a:r>
          </a:p>
          <a:p>
            <a:pPr algn="ctr">
              <a:buNone/>
            </a:pPr>
            <a:r>
              <a:rPr lang="en-US" sz="2400" b="1" dirty="0" smtClean="0"/>
              <a:t>    </a:t>
            </a:r>
            <a:r>
              <a:rPr lang="en-US" sz="2400" b="1" dirty="0" smtClean="0"/>
              <a:t>         W   =   </a:t>
            </a:r>
            <a:r>
              <a:rPr lang="en-US" sz="2400" b="1" dirty="0" err="1" smtClean="0"/>
              <a:t>Cv</a:t>
            </a:r>
            <a:r>
              <a:rPr lang="en-US" sz="2400" b="1" dirty="0" smtClean="0"/>
              <a:t> </a:t>
            </a:r>
            <a:r>
              <a:rPr lang="en-US" sz="2400" b="1" dirty="0" smtClean="0"/>
              <a:t>(T</a:t>
            </a:r>
            <a:r>
              <a:rPr lang="en-US" sz="1800" b="1" dirty="0" smtClean="0"/>
              <a:t>2</a:t>
            </a:r>
            <a:r>
              <a:rPr lang="en-US" sz="2400" b="1" dirty="0" smtClean="0"/>
              <a:t>-T</a:t>
            </a:r>
            <a:r>
              <a:rPr lang="en-US" sz="1800" b="1" dirty="0" smtClean="0"/>
              <a:t>1</a:t>
            </a:r>
            <a:r>
              <a:rPr lang="en-US" sz="2400" b="1" dirty="0" smtClean="0"/>
              <a:t>)</a:t>
            </a:r>
          </a:p>
          <a:p>
            <a:pPr algn="ctr">
              <a:buNone/>
            </a:pPr>
            <a:r>
              <a:rPr lang="en-US" sz="2400" b="1" dirty="0" smtClean="0"/>
              <a:t>                                         </a:t>
            </a:r>
            <a:r>
              <a:rPr lang="en-US" sz="2400" b="1" dirty="0" smtClean="0"/>
              <a:t>  W</a:t>
            </a:r>
            <a:r>
              <a:rPr lang="en-US" sz="1800" b="1" dirty="0" smtClean="0"/>
              <a:t>2    </a:t>
            </a:r>
            <a:r>
              <a:rPr lang="en-US" sz="2400" b="1" dirty="0" smtClean="0"/>
              <a:t>=  </a:t>
            </a:r>
            <a:r>
              <a:rPr lang="en-US" sz="2400" b="1" dirty="0" err="1" smtClean="0"/>
              <a:t>Cv</a:t>
            </a:r>
            <a:r>
              <a:rPr lang="en-US" sz="2400" b="1" dirty="0" smtClean="0"/>
              <a:t>(T</a:t>
            </a:r>
            <a:r>
              <a:rPr lang="en-US" sz="1800" b="1" dirty="0" smtClean="0"/>
              <a:t>2</a:t>
            </a:r>
            <a:r>
              <a:rPr lang="en-US" sz="2400" b="1" dirty="0" smtClean="0"/>
              <a:t>-T</a:t>
            </a:r>
            <a:r>
              <a:rPr lang="en-US" sz="1800" b="1" dirty="0" smtClean="0"/>
              <a:t>1</a:t>
            </a:r>
            <a:r>
              <a:rPr lang="en-US" sz="2400" b="1" dirty="0" smtClean="0"/>
              <a:t>)     </a:t>
            </a:r>
            <a:r>
              <a:rPr lang="en-US" sz="2400" dirty="0" smtClean="0"/>
              <a:t>       </a:t>
            </a:r>
            <a:r>
              <a:rPr lang="en-US" sz="2400" dirty="0" smtClean="0"/>
              <a:t>…………..(</a:t>
            </a:r>
            <a:r>
              <a:rPr lang="en-US" sz="2400" dirty="0" smtClean="0"/>
              <a:t>3)                             </a:t>
            </a:r>
          </a:p>
          <a:p>
            <a:pPr algn="ctr">
              <a:buNone/>
            </a:pPr>
            <a:endParaRPr lang="en-US" sz="2400" b="1" dirty="0" smtClean="0"/>
          </a:p>
          <a:p>
            <a:pPr algn="ctr">
              <a:buNone/>
            </a:pPr>
            <a:endParaRPr lang="en-US" sz="2400" b="1" dirty="0" smtClean="0"/>
          </a:p>
          <a:p>
            <a:pPr>
              <a:buNone/>
            </a:pPr>
            <a:endParaRPr lang="en-US" sz="2400" b="1" dirty="0" smtClean="0"/>
          </a:p>
          <a:p>
            <a:pPr>
              <a:buNone/>
            </a:pPr>
            <a:endParaRPr lang="en-US" sz="24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610600" cy="6096000"/>
          </a:xfrm>
        </p:spPr>
        <p:txBody>
          <a:bodyPr>
            <a:normAutofit fontScale="92500" lnSpcReduction="10000"/>
          </a:bodyPr>
          <a:lstStyle/>
          <a:p>
            <a:pPr>
              <a:buNone/>
            </a:pPr>
            <a:r>
              <a:rPr lang="en-US" dirty="0" smtClean="0">
                <a:solidFill>
                  <a:srgbClr val="FF0000"/>
                </a:solidFill>
              </a:rPr>
              <a:t>iii)Isothermal Compression:(C to D)</a:t>
            </a:r>
          </a:p>
          <a:p>
            <a:pPr>
              <a:buNone/>
            </a:pPr>
            <a:r>
              <a:rPr lang="en-US" dirty="0" smtClean="0"/>
              <a:t>The gas subjected to a reversible and isothermal compression at the lower temp.T</a:t>
            </a:r>
            <a:r>
              <a:rPr lang="en-US" sz="1900" dirty="0" smtClean="0"/>
              <a:t>1</a:t>
            </a:r>
            <a:r>
              <a:rPr lang="en-US" dirty="0" smtClean="0"/>
              <a:t> so that volume decreases from </a:t>
            </a:r>
            <a:r>
              <a:rPr lang="en-US" sz="3500" dirty="0" smtClean="0"/>
              <a:t>v</a:t>
            </a:r>
            <a:r>
              <a:rPr lang="en-US" sz="1900" dirty="0" smtClean="0"/>
              <a:t>3</a:t>
            </a:r>
            <a:r>
              <a:rPr lang="en-US" dirty="0" smtClean="0"/>
              <a:t> to </a:t>
            </a:r>
            <a:r>
              <a:rPr lang="en-US" sz="3500" dirty="0" smtClean="0"/>
              <a:t>v</a:t>
            </a:r>
            <a:r>
              <a:rPr lang="en-US" sz="1900" dirty="0" smtClean="0"/>
              <a:t>4</a:t>
            </a:r>
            <a:r>
              <a:rPr lang="en-US" dirty="0" smtClean="0"/>
              <a:t> point C to D.</a:t>
            </a:r>
          </a:p>
          <a:p>
            <a:pPr>
              <a:buNone/>
            </a:pPr>
            <a:r>
              <a:rPr lang="en-US" dirty="0" smtClean="0"/>
              <a:t>In this case work done on the system hence heat will be produced and given up to the surroundings.</a:t>
            </a:r>
          </a:p>
          <a:p>
            <a:pPr algn="ctr">
              <a:lnSpc>
                <a:spcPct val="160000"/>
              </a:lnSpc>
              <a:buNone/>
            </a:pPr>
            <a:r>
              <a:rPr lang="en-US" dirty="0" smtClean="0"/>
              <a:t>    -q</a:t>
            </a:r>
            <a:r>
              <a:rPr lang="en-US" sz="2200" dirty="0" smtClean="0"/>
              <a:t>1 </a:t>
            </a:r>
            <a:r>
              <a:rPr lang="en-US" dirty="0" smtClean="0"/>
              <a:t>=  -w</a:t>
            </a:r>
            <a:r>
              <a:rPr lang="en-US" sz="1900" dirty="0" smtClean="0"/>
              <a:t>3</a:t>
            </a:r>
          </a:p>
          <a:p>
            <a:pPr>
              <a:lnSpc>
                <a:spcPct val="160000"/>
              </a:lnSpc>
              <a:buNone/>
            </a:pPr>
            <a:r>
              <a:rPr lang="en-US" b="1" dirty="0" smtClean="0"/>
              <a:t>                                  W = </a:t>
            </a:r>
            <a:r>
              <a:rPr lang="en-US" sz="1200" b="1" dirty="0" smtClean="0"/>
              <a:t>                   </a:t>
            </a:r>
            <a:r>
              <a:rPr lang="en-US" sz="2400" b="1" dirty="0" smtClean="0"/>
              <a:t>=   RT</a:t>
            </a:r>
            <a:r>
              <a:rPr lang="en-US" sz="1900" b="1" dirty="0" smtClean="0"/>
              <a:t>1</a:t>
            </a:r>
            <a:r>
              <a:rPr lang="en-US" sz="2400" b="1" dirty="0" smtClean="0"/>
              <a:t>     </a:t>
            </a:r>
          </a:p>
          <a:p>
            <a:pPr algn="ctr">
              <a:lnSpc>
                <a:spcPct val="160000"/>
              </a:lnSpc>
              <a:buNone/>
            </a:pPr>
            <a:r>
              <a:rPr lang="en-US" sz="2400" b="1" dirty="0" smtClean="0"/>
              <a:t>                   W    =   RT</a:t>
            </a:r>
            <a:r>
              <a:rPr lang="en-US" sz="1900" b="1" dirty="0" smtClean="0"/>
              <a:t>1</a:t>
            </a:r>
            <a:r>
              <a:rPr lang="en-US" sz="2400" b="1" dirty="0" smtClean="0"/>
              <a:t>ln </a:t>
            </a:r>
            <a:r>
              <a:rPr lang="en-US" sz="2400" b="1" dirty="0" smtClean="0"/>
              <a:t>V</a:t>
            </a:r>
            <a:r>
              <a:rPr lang="en-US" sz="1900" b="1" dirty="0" smtClean="0"/>
              <a:t>4</a:t>
            </a:r>
            <a:r>
              <a:rPr lang="en-US" sz="2400" b="1" dirty="0" smtClean="0"/>
              <a:t>/V</a:t>
            </a:r>
            <a:r>
              <a:rPr lang="en-US" sz="1900" b="1" dirty="0" smtClean="0"/>
              <a:t>3</a:t>
            </a:r>
            <a:endParaRPr lang="en-US" sz="2400" b="1" dirty="0" smtClean="0"/>
          </a:p>
          <a:p>
            <a:pPr algn="ctr">
              <a:lnSpc>
                <a:spcPct val="160000"/>
              </a:lnSpc>
              <a:buNone/>
            </a:pPr>
            <a:r>
              <a:rPr lang="en-US" sz="2400" b="1" dirty="0" smtClean="0"/>
              <a:t>                                   </a:t>
            </a:r>
            <a:r>
              <a:rPr lang="en-US" sz="2400" b="1" dirty="0" smtClean="0"/>
              <a:t>           W</a:t>
            </a:r>
            <a:r>
              <a:rPr lang="en-US" sz="1900" b="1" dirty="0" smtClean="0"/>
              <a:t>3  </a:t>
            </a:r>
            <a:r>
              <a:rPr lang="en-US" sz="2400" b="1" dirty="0" smtClean="0"/>
              <a:t>=   RT</a:t>
            </a:r>
            <a:r>
              <a:rPr lang="en-US" sz="1900" b="1" dirty="0" smtClean="0"/>
              <a:t>1</a:t>
            </a:r>
            <a:r>
              <a:rPr lang="en-US" sz="2400" b="1" dirty="0" smtClean="0"/>
              <a:t>ln </a:t>
            </a:r>
            <a:r>
              <a:rPr lang="en-US" sz="2400" b="1" dirty="0" smtClean="0"/>
              <a:t>V</a:t>
            </a:r>
            <a:r>
              <a:rPr lang="en-US" sz="1900" b="1" dirty="0" smtClean="0"/>
              <a:t>4</a:t>
            </a:r>
            <a:r>
              <a:rPr lang="en-US" sz="2400" b="1" dirty="0" smtClean="0"/>
              <a:t>/V</a:t>
            </a:r>
            <a:r>
              <a:rPr lang="en-US" sz="1900" b="1" dirty="0" smtClean="0"/>
              <a:t>3</a:t>
            </a:r>
            <a:r>
              <a:rPr lang="en-US" sz="2400" b="1" dirty="0" smtClean="0"/>
              <a:t>     ……………(4)</a:t>
            </a:r>
          </a:p>
          <a:p>
            <a:pPr algn="ctr">
              <a:lnSpc>
                <a:spcPct val="160000"/>
              </a:lnSpc>
              <a:buNone/>
            </a:pPr>
            <a:r>
              <a:rPr lang="en-US" sz="2400" b="1" dirty="0" smtClean="0"/>
              <a:t>                                   </a:t>
            </a:r>
            <a:r>
              <a:rPr lang="en-US" sz="2400" b="1" dirty="0" smtClean="0"/>
              <a:t>           q</a:t>
            </a:r>
            <a:r>
              <a:rPr lang="en-US" sz="2200" b="1" dirty="0" smtClean="0"/>
              <a:t>1 </a:t>
            </a:r>
            <a:r>
              <a:rPr lang="en-US" sz="2400" b="1" dirty="0" smtClean="0"/>
              <a:t>= RT</a:t>
            </a:r>
            <a:r>
              <a:rPr lang="en-US" sz="1900" b="1" dirty="0" smtClean="0"/>
              <a:t>1</a:t>
            </a:r>
            <a:r>
              <a:rPr lang="en-US" sz="2400" b="1" dirty="0" smtClean="0"/>
              <a:t>ln </a:t>
            </a:r>
            <a:r>
              <a:rPr lang="en-US" sz="2400" b="1" dirty="0" smtClean="0"/>
              <a:t>V</a:t>
            </a:r>
            <a:r>
              <a:rPr lang="en-US" sz="1900" b="1" dirty="0" smtClean="0"/>
              <a:t>4</a:t>
            </a:r>
            <a:r>
              <a:rPr lang="en-US" sz="2400" b="1" dirty="0" smtClean="0"/>
              <a:t>/V</a:t>
            </a:r>
            <a:r>
              <a:rPr lang="en-US" sz="2200" b="1" dirty="0" smtClean="0"/>
              <a:t>3</a:t>
            </a:r>
            <a:r>
              <a:rPr lang="en-US" sz="2400" b="1" dirty="0" smtClean="0"/>
              <a:t>   </a:t>
            </a:r>
            <a:r>
              <a:rPr lang="en-US" sz="2400" b="1" dirty="0" smtClean="0"/>
              <a:t>  …………..(</a:t>
            </a:r>
            <a:r>
              <a:rPr lang="en-US" sz="2400" b="1" dirty="0" smtClean="0"/>
              <a:t>5)</a:t>
            </a:r>
          </a:p>
          <a:p>
            <a:pPr>
              <a:buNone/>
            </a:pPr>
            <a:endParaRPr lang="en-US" sz="2400" dirty="0"/>
          </a:p>
        </p:txBody>
      </p:sp>
      <p:sp>
        <p:nvSpPr>
          <p:cNvPr id="3174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174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733800" y="4114800"/>
            <a:ext cx="533400" cy="533400"/>
          </a:xfrm>
          <a:prstGeom prst="rect">
            <a:avLst/>
          </a:prstGeom>
          <a:noFill/>
        </p:spPr>
      </p:pic>
      <p:sp>
        <p:nvSpPr>
          <p:cNvPr id="31748"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1747"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5181600" y="4191000"/>
            <a:ext cx="447675" cy="5334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3723" y="0"/>
            <a:ext cx="7151077" cy="990600"/>
          </a:xfrm>
        </p:spPr>
        <p:txBody>
          <a:bodyPr>
            <a:normAutofit/>
          </a:bodyPr>
          <a:lstStyle/>
          <a:p>
            <a:r>
              <a:rPr lang="en-US" sz="3600" dirty="0" smtClean="0">
                <a:solidFill>
                  <a:srgbClr val="FF0000"/>
                </a:solidFill>
              </a:rPr>
              <a:t>(iv)Adiabatic  compression</a:t>
            </a:r>
            <a:r>
              <a:rPr lang="en-US" sz="3600" dirty="0" smtClean="0">
                <a:solidFill>
                  <a:srgbClr val="FF0000"/>
                </a:solidFill>
                <a:sym typeface="Wingdings" pitchFamily="2" charset="2"/>
              </a:rPr>
              <a:t>: (D to A)</a:t>
            </a:r>
            <a:endParaRPr lang="en-US" sz="3600" dirty="0">
              <a:solidFill>
                <a:srgbClr val="FF0000"/>
              </a:solidFill>
            </a:endParaRPr>
          </a:p>
        </p:txBody>
      </p:sp>
      <p:sp>
        <p:nvSpPr>
          <p:cNvPr id="3" name="Content Placeholder 2"/>
          <p:cNvSpPr>
            <a:spLocks noGrp="1"/>
          </p:cNvSpPr>
          <p:nvPr>
            <p:ph idx="1"/>
          </p:nvPr>
        </p:nvSpPr>
        <p:spPr>
          <a:xfrm>
            <a:off x="228600" y="762000"/>
            <a:ext cx="8610600" cy="5638800"/>
          </a:xfrm>
        </p:spPr>
        <p:txBody>
          <a:bodyPr>
            <a:normAutofit fontScale="77500" lnSpcReduction="20000"/>
          </a:bodyPr>
          <a:lstStyle/>
          <a:p>
            <a:pPr>
              <a:buNone/>
            </a:pPr>
            <a:r>
              <a:rPr lang="en-US" dirty="0" smtClean="0"/>
              <a:t> finally by adiabatic and reversible compression the gas is restored to its original volume </a:t>
            </a:r>
            <a:r>
              <a:rPr lang="en-US" sz="4100" dirty="0" smtClean="0"/>
              <a:t>v</a:t>
            </a:r>
            <a:r>
              <a:rPr lang="en-US" sz="2600" dirty="0" smtClean="0"/>
              <a:t>1</a:t>
            </a:r>
            <a:r>
              <a:rPr lang="en-US" dirty="0" smtClean="0"/>
              <a:t> and temp </a:t>
            </a:r>
            <a:r>
              <a:rPr lang="en-US" sz="4100" dirty="0" smtClean="0"/>
              <a:t>t</a:t>
            </a:r>
            <a:r>
              <a:rPr lang="en-US" sz="2600" dirty="0" smtClean="0"/>
              <a:t>2</a:t>
            </a:r>
            <a:r>
              <a:rPr lang="en-US" dirty="0" smtClean="0"/>
              <a:t> the gas is compressed adiabatically from point D TO A .in this case work done on the system hence the value w is negative for adiabatic process </a:t>
            </a:r>
            <a:r>
              <a:rPr lang="en-US" sz="4100" dirty="0" smtClean="0"/>
              <a:t>q</a:t>
            </a:r>
            <a:r>
              <a:rPr lang="en-US" dirty="0" smtClean="0"/>
              <a:t>=0,it follows from first law,  w=-</a:t>
            </a:r>
            <a:r>
              <a:rPr lang="en-US" dirty="0" err="1" smtClean="0"/>
              <a:t>dE</a:t>
            </a:r>
            <a:endParaRPr lang="en-US" dirty="0" smtClean="0"/>
          </a:p>
          <a:p>
            <a:pPr>
              <a:buNone/>
            </a:pPr>
            <a:r>
              <a:rPr lang="en-US" dirty="0" smtClean="0"/>
              <a:t> but                        -</a:t>
            </a:r>
            <a:r>
              <a:rPr lang="en-US" dirty="0" err="1" smtClean="0"/>
              <a:t>dE</a:t>
            </a:r>
            <a:r>
              <a:rPr lang="en-US" dirty="0" smtClean="0"/>
              <a:t>= -</a:t>
            </a:r>
            <a:r>
              <a:rPr lang="en-US" dirty="0" err="1" smtClean="0"/>
              <a:t>Cv</a:t>
            </a:r>
            <a:r>
              <a:rPr lang="en-US" dirty="0" smtClean="0"/>
              <a:t> (T</a:t>
            </a:r>
            <a:r>
              <a:rPr lang="en-US" sz="2600" dirty="0" smtClean="0"/>
              <a:t>2</a:t>
            </a:r>
            <a:r>
              <a:rPr lang="en-US" dirty="0" smtClean="0"/>
              <a:t>-T</a:t>
            </a:r>
            <a:r>
              <a:rPr lang="en-US" sz="2600" dirty="0" smtClean="0"/>
              <a:t>1</a:t>
            </a:r>
            <a:r>
              <a:rPr lang="en-US" dirty="0" smtClean="0"/>
              <a:t>)</a:t>
            </a:r>
          </a:p>
          <a:p>
            <a:pPr algn="ctr">
              <a:buNone/>
            </a:pPr>
            <a:r>
              <a:rPr lang="en-US" dirty="0" smtClean="0"/>
              <a:t>W</a:t>
            </a:r>
            <a:r>
              <a:rPr lang="en-US" sz="2600" dirty="0" smtClean="0"/>
              <a:t>4</a:t>
            </a:r>
            <a:r>
              <a:rPr lang="en-US" dirty="0" smtClean="0"/>
              <a:t>= -C</a:t>
            </a:r>
            <a:r>
              <a:rPr lang="en-US" sz="2600" dirty="0" smtClean="0"/>
              <a:t>V</a:t>
            </a:r>
            <a:r>
              <a:rPr lang="en-US" dirty="0" smtClean="0"/>
              <a:t>(T</a:t>
            </a:r>
            <a:r>
              <a:rPr lang="en-US" sz="2600" dirty="0" smtClean="0"/>
              <a:t>2</a:t>
            </a:r>
            <a:r>
              <a:rPr lang="en-US" dirty="0" smtClean="0"/>
              <a:t>-T</a:t>
            </a:r>
            <a:r>
              <a:rPr lang="en-US" sz="2600" dirty="0" smtClean="0"/>
              <a:t>1</a:t>
            </a:r>
            <a:r>
              <a:rPr lang="en-US" dirty="0" smtClean="0"/>
              <a:t>) ………………….(6)</a:t>
            </a:r>
          </a:p>
          <a:p>
            <a:pPr>
              <a:buNone/>
            </a:pPr>
            <a:r>
              <a:rPr lang="en-US" dirty="0" smtClean="0"/>
              <a:t>As the result of these four operations ,the system return to its original state so that reversible cycle has been</a:t>
            </a:r>
          </a:p>
          <a:p>
            <a:pPr>
              <a:buNone/>
            </a:pPr>
            <a:r>
              <a:rPr lang="en-US" dirty="0" smtClean="0"/>
              <a:t>Completed  the total work done in one cycle is the sum of w</a:t>
            </a:r>
            <a:r>
              <a:rPr lang="en-US" sz="2100" dirty="0" smtClean="0"/>
              <a:t>1</a:t>
            </a:r>
            <a:r>
              <a:rPr lang="en-US" dirty="0" smtClean="0"/>
              <a:t>,w</a:t>
            </a:r>
            <a:r>
              <a:rPr lang="en-US" sz="1800" dirty="0" smtClean="0"/>
              <a:t>2</a:t>
            </a:r>
            <a:r>
              <a:rPr lang="en-US" dirty="0" smtClean="0"/>
              <a:t>,w</a:t>
            </a:r>
            <a:r>
              <a:rPr lang="en-US" sz="1800" dirty="0" smtClean="0"/>
              <a:t>3,</a:t>
            </a:r>
            <a:r>
              <a:rPr lang="en-US" sz="3100" dirty="0" smtClean="0"/>
              <a:t>w</a:t>
            </a:r>
            <a:r>
              <a:rPr lang="en-US" sz="1800" dirty="0" smtClean="0"/>
              <a:t>4</a:t>
            </a:r>
            <a:r>
              <a:rPr lang="en-US" dirty="0" smtClean="0"/>
              <a:t>.</a:t>
            </a:r>
          </a:p>
          <a:p>
            <a:pPr>
              <a:buNone/>
            </a:pPr>
            <a:r>
              <a:rPr lang="en-US" dirty="0" smtClean="0"/>
              <a:t>                               W=w</a:t>
            </a:r>
            <a:r>
              <a:rPr lang="en-US" sz="2100" dirty="0" smtClean="0"/>
              <a:t>1</a:t>
            </a:r>
            <a:r>
              <a:rPr lang="en-US" dirty="0" smtClean="0"/>
              <a:t>+w</a:t>
            </a:r>
            <a:r>
              <a:rPr lang="en-US" sz="2100" dirty="0" smtClean="0"/>
              <a:t>2</a:t>
            </a:r>
            <a:r>
              <a:rPr lang="en-US" dirty="0" smtClean="0"/>
              <a:t>+w</a:t>
            </a:r>
            <a:r>
              <a:rPr lang="en-US" sz="2100" dirty="0" smtClean="0"/>
              <a:t>3</a:t>
            </a:r>
            <a:r>
              <a:rPr lang="en-US" dirty="0" smtClean="0"/>
              <a:t>+w</a:t>
            </a:r>
            <a:r>
              <a:rPr lang="en-US" sz="2100" dirty="0" smtClean="0"/>
              <a:t>4</a:t>
            </a:r>
          </a:p>
          <a:p>
            <a:pPr>
              <a:buNone/>
            </a:pPr>
            <a:r>
              <a:rPr lang="en-US" dirty="0" smtClean="0"/>
              <a:t>                               W=RT</a:t>
            </a:r>
            <a:r>
              <a:rPr lang="en-US" sz="2100" dirty="0" smtClean="0"/>
              <a:t>2</a:t>
            </a:r>
            <a:r>
              <a:rPr lang="en-US" dirty="0" smtClean="0"/>
              <a:t>lnV</a:t>
            </a:r>
            <a:r>
              <a:rPr lang="en-US" sz="2100" dirty="0" smtClean="0"/>
              <a:t>2</a:t>
            </a:r>
            <a:r>
              <a:rPr lang="en-US" dirty="0" smtClean="0"/>
              <a:t>/V</a:t>
            </a:r>
            <a:r>
              <a:rPr lang="en-US" sz="2100" dirty="0" smtClean="0"/>
              <a:t>1</a:t>
            </a:r>
            <a:r>
              <a:rPr lang="en-US" dirty="0" smtClean="0"/>
              <a:t>+Cv(T</a:t>
            </a:r>
            <a:r>
              <a:rPr lang="en-US" sz="2100" dirty="0" smtClean="0"/>
              <a:t>2-</a:t>
            </a:r>
            <a:r>
              <a:rPr lang="en-US" dirty="0" smtClean="0"/>
              <a:t>T</a:t>
            </a:r>
            <a:r>
              <a:rPr lang="en-US" sz="2100" dirty="0" smtClean="0"/>
              <a:t>1</a:t>
            </a:r>
            <a:r>
              <a:rPr lang="en-US" dirty="0" smtClean="0"/>
              <a:t>)+RT</a:t>
            </a:r>
            <a:r>
              <a:rPr lang="en-US" sz="2100" dirty="0" smtClean="0"/>
              <a:t>1</a:t>
            </a:r>
            <a:r>
              <a:rPr lang="en-US" dirty="0" smtClean="0"/>
              <a:t>lnV</a:t>
            </a:r>
            <a:r>
              <a:rPr lang="en-US" sz="2100" dirty="0" smtClean="0"/>
              <a:t>4</a:t>
            </a:r>
            <a:r>
              <a:rPr lang="en-US" dirty="0" smtClean="0"/>
              <a:t>/V</a:t>
            </a:r>
            <a:r>
              <a:rPr lang="en-US" sz="2100" dirty="0" smtClean="0"/>
              <a:t>3-</a:t>
            </a:r>
            <a:r>
              <a:rPr lang="en-US" dirty="0" smtClean="0"/>
              <a:t>Cv(T</a:t>
            </a:r>
            <a:r>
              <a:rPr lang="en-US" sz="2100" dirty="0" smtClean="0"/>
              <a:t>2</a:t>
            </a:r>
            <a:r>
              <a:rPr lang="en-US" dirty="0" smtClean="0"/>
              <a:t>-T</a:t>
            </a:r>
            <a:r>
              <a:rPr lang="en-US" sz="2100" dirty="0" smtClean="0"/>
              <a:t>1</a:t>
            </a:r>
            <a:r>
              <a:rPr lang="en-US" dirty="0" smtClean="0"/>
              <a:t>)</a:t>
            </a:r>
          </a:p>
          <a:p>
            <a:pPr>
              <a:buNone/>
            </a:pPr>
            <a:r>
              <a:rPr lang="en-US" dirty="0" smtClean="0"/>
              <a:t>                               W=RT</a:t>
            </a:r>
            <a:r>
              <a:rPr lang="en-US" sz="2100" dirty="0" smtClean="0"/>
              <a:t>2</a:t>
            </a:r>
            <a:r>
              <a:rPr lang="en-US" dirty="0" smtClean="0"/>
              <a:t>lnV</a:t>
            </a:r>
            <a:r>
              <a:rPr lang="en-US" sz="2100" dirty="0" smtClean="0"/>
              <a:t>2</a:t>
            </a:r>
            <a:r>
              <a:rPr lang="en-US" sz="3100" dirty="0" smtClean="0"/>
              <a:t>/</a:t>
            </a:r>
            <a:r>
              <a:rPr lang="en-US" dirty="0" smtClean="0"/>
              <a:t>V</a:t>
            </a:r>
            <a:r>
              <a:rPr lang="en-US" sz="2100" dirty="0" smtClean="0"/>
              <a:t>1</a:t>
            </a:r>
            <a:r>
              <a:rPr lang="en-US" dirty="0" smtClean="0"/>
              <a:t> +RT</a:t>
            </a:r>
            <a:r>
              <a:rPr lang="en-US" sz="2100" dirty="0" smtClean="0"/>
              <a:t>1</a:t>
            </a:r>
            <a:r>
              <a:rPr lang="en-US" dirty="0" smtClean="0"/>
              <a:t>lnV</a:t>
            </a:r>
            <a:r>
              <a:rPr lang="en-US" sz="2100" dirty="0" smtClean="0"/>
              <a:t>4</a:t>
            </a:r>
            <a:r>
              <a:rPr lang="en-US" dirty="0" smtClean="0"/>
              <a:t>/V</a:t>
            </a:r>
            <a:r>
              <a:rPr lang="en-US" sz="2100" dirty="0" smtClean="0"/>
              <a:t>3</a:t>
            </a:r>
          </a:p>
          <a:p>
            <a:pPr>
              <a:buNone/>
            </a:pPr>
            <a:r>
              <a:rPr lang="en-US" dirty="0" smtClean="0"/>
              <a:t>                               W=RT</a:t>
            </a:r>
            <a:r>
              <a:rPr lang="en-US" sz="2100" dirty="0" smtClean="0"/>
              <a:t>2</a:t>
            </a:r>
            <a:r>
              <a:rPr lang="en-US" dirty="0" smtClean="0"/>
              <a:t>lnV</a:t>
            </a:r>
            <a:r>
              <a:rPr lang="en-US" sz="2100" dirty="0" smtClean="0"/>
              <a:t>2</a:t>
            </a:r>
            <a:r>
              <a:rPr lang="en-US" dirty="0" smtClean="0"/>
              <a:t>/V</a:t>
            </a:r>
            <a:r>
              <a:rPr lang="en-US" sz="2100" dirty="0" smtClean="0"/>
              <a:t>1</a:t>
            </a:r>
            <a:r>
              <a:rPr lang="en-US" dirty="0" smtClean="0"/>
              <a:t> - RT</a:t>
            </a:r>
            <a:r>
              <a:rPr lang="en-US" sz="2100" dirty="0" smtClean="0"/>
              <a:t>1</a:t>
            </a:r>
            <a:r>
              <a:rPr lang="en-US" dirty="0" smtClean="0"/>
              <a:t>lnV</a:t>
            </a:r>
            <a:r>
              <a:rPr lang="en-US" sz="2100" dirty="0" smtClean="0"/>
              <a:t>3</a:t>
            </a:r>
            <a:r>
              <a:rPr lang="en-US" dirty="0" smtClean="0"/>
              <a:t>/V</a:t>
            </a:r>
            <a:r>
              <a:rPr lang="en-US" sz="2100" dirty="0" smtClean="0"/>
              <a:t>4</a:t>
            </a:r>
            <a:r>
              <a:rPr lang="en-US" dirty="0" smtClean="0"/>
              <a:t>  ………………….(7)</a:t>
            </a:r>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28600"/>
            <a:ext cx="8153400" cy="6477000"/>
          </a:xfrm>
        </p:spPr>
        <p:txBody>
          <a:bodyPr>
            <a:normAutofit fontScale="77500" lnSpcReduction="20000"/>
          </a:bodyPr>
          <a:lstStyle/>
          <a:p>
            <a:pPr>
              <a:buNone/>
            </a:pPr>
            <a:r>
              <a:rPr lang="en-US" dirty="0" smtClean="0"/>
              <a:t>For adiabatic expansion of an ideal gas the following eqn.</a:t>
            </a:r>
          </a:p>
          <a:p>
            <a:pPr>
              <a:buNone/>
            </a:pPr>
            <a:r>
              <a:rPr lang="en-US" dirty="0" smtClean="0"/>
              <a:t>          </a:t>
            </a:r>
            <a:r>
              <a:rPr lang="en-US" dirty="0" err="1" smtClean="0"/>
              <a:t>Cvln</a:t>
            </a:r>
            <a:r>
              <a:rPr lang="en-US" dirty="0" smtClean="0"/>
              <a:t>(T</a:t>
            </a:r>
            <a:r>
              <a:rPr lang="en-US" sz="2300" dirty="0" smtClean="0"/>
              <a:t>2</a:t>
            </a:r>
            <a:r>
              <a:rPr lang="en-US" dirty="0" smtClean="0"/>
              <a:t>/T</a:t>
            </a:r>
            <a:r>
              <a:rPr lang="en-US" sz="2300" dirty="0" smtClean="0"/>
              <a:t>1</a:t>
            </a:r>
            <a:r>
              <a:rPr lang="en-US" dirty="0" smtClean="0"/>
              <a:t>)  = </a:t>
            </a:r>
            <a:r>
              <a:rPr lang="en-US" dirty="0" err="1" smtClean="0"/>
              <a:t>Rln</a:t>
            </a:r>
            <a:r>
              <a:rPr lang="en-US" dirty="0" smtClean="0"/>
              <a:t>(V</a:t>
            </a:r>
            <a:r>
              <a:rPr lang="en-US" sz="2300" dirty="0" smtClean="0"/>
              <a:t>3</a:t>
            </a:r>
            <a:r>
              <a:rPr lang="en-US" dirty="0" smtClean="0"/>
              <a:t>/V</a:t>
            </a:r>
            <a:r>
              <a:rPr lang="en-US" sz="2600" dirty="0" smtClean="0"/>
              <a:t>2</a:t>
            </a:r>
            <a:r>
              <a:rPr lang="en-US" dirty="0" smtClean="0"/>
              <a:t>) ……(</a:t>
            </a:r>
            <a:r>
              <a:rPr lang="en-US" dirty="0" err="1" smtClean="0"/>
              <a:t>IInd</a:t>
            </a:r>
            <a:r>
              <a:rPr lang="en-US" dirty="0" smtClean="0"/>
              <a:t> </a:t>
            </a:r>
            <a:r>
              <a:rPr lang="en-US" dirty="0" err="1" smtClean="0"/>
              <a:t>opertation</a:t>
            </a:r>
            <a:r>
              <a:rPr lang="en-US" dirty="0" smtClean="0"/>
              <a:t>)</a:t>
            </a:r>
          </a:p>
          <a:p>
            <a:pPr>
              <a:buNone/>
            </a:pPr>
            <a:r>
              <a:rPr lang="en-US" dirty="0" smtClean="0"/>
              <a:t>          </a:t>
            </a:r>
            <a:r>
              <a:rPr lang="en-US" dirty="0" err="1" smtClean="0"/>
              <a:t>Cvln</a:t>
            </a:r>
            <a:r>
              <a:rPr lang="en-US" dirty="0" smtClean="0"/>
              <a:t>(T</a:t>
            </a:r>
            <a:r>
              <a:rPr lang="en-US" sz="2300" dirty="0" smtClean="0"/>
              <a:t>2</a:t>
            </a:r>
            <a:r>
              <a:rPr lang="en-US" dirty="0" smtClean="0"/>
              <a:t>/T</a:t>
            </a:r>
            <a:r>
              <a:rPr lang="en-US" sz="2300" dirty="0" smtClean="0"/>
              <a:t>1</a:t>
            </a:r>
            <a:r>
              <a:rPr lang="en-US" dirty="0" smtClean="0"/>
              <a:t>)  = </a:t>
            </a:r>
            <a:r>
              <a:rPr lang="en-US" dirty="0" err="1" smtClean="0"/>
              <a:t>Rln</a:t>
            </a:r>
            <a:r>
              <a:rPr lang="en-US" dirty="0" smtClean="0"/>
              <a:t>(V</a:t>
            </a:r>
            <a:r>
              <a:rPr lang="en-US" sz="2300" dirty="0" smtClean="0"/>
              <a:t>4</a:t>
            </a:r>
            <a:r>
              <a:rPr lang="en-US" dirty="0" smtClean="0"/>
              <a:t>/V</a:t>
            </a:r>
            <a:r>
              <a:rPr lang="en-US" sz="2300" dirty="0" smtClean="0"/>
              <a:t>1</a:t>
            </a:r>
            <a:r>
              <a:rPr lang="en-US" dirty="0" smtClean="0"/>
              <a:t>) ……(</a:t>
            </a:r>
            <a:r>
              <a:rPr lang="en-US" dirty="0" err="1" smtClean="0"/>
              <a:t>IVth</a:t>
            </a:r>
            <a:r>
              <a:rPr lang="en-US" dirty="0" smtClean="0"/>
              <a:t> </a:t>
            </a:r>
            <a:r>
              <a:rPr lang="en-US" dirty="0" err="1" smtClean="0"/>
              <a:t>operration</a:t>
            </a:r>
            <a:r>
              <a:rPr lang="en-US" dirty="0" smtClean="0"/>
              <a:t>)</a:t>
            </a:r>
          </a:p>
          <a:p>
            <a:pPr>
              <a:buNone/>
            </a:pPr>
            <a:r>
              <a:rPr lang="en-US" dirty="0" smtClean="0"/>
              <a:t>              (V</a:t>
            </a:r>
            <a:r>
              <a:rPr lang="en-US" sz="2300" dirty="0" smtClean="0"/>
              <a:t>3</a:t>
            </a:r>
            <a:r>
              <a:rPr lang="en-US" dirty="0" smtClean="0"/>
              <a:t>/V</a:t>
            </a:r>
            <a:r>
              <a:rPr lang="en-US" sz="2300" dirty="0" smtClean="0"/>
              <a:t>2</a:t>
            </a:r>
            <a:r>
              <a:rPr lang="en-US" dirty="0" smtClean="0"/>
              <a:t>)     =  (V</a:t>
            </a:r>
            <a:r>
              <a:rPr lang="en-US" sz="2300" dirty="0" smtClean="0"/>
              <a:t>4</a:t>
            </a:r>
            <a:r>
              <a:rPr lang="en-US" dirty="0" smtClean="0"/>
              <a:t>/V</a:t>
            </a:r>
            <a:r>
              <a:rPr lang="en-US" sz="2300" dirty="0" smtClean="0"/>
              <a:t>1</a:t>
            </a:r>
            <a:r>
              <a:rPr lang="en-US" dirty="0" smtClean="0"/>
              <a:t>)</a:t>
            </a:r>
          </a:p>
          <a:p>
            <a:pPr>
              <a:buNone/>
            </a:pPr>
            <a:r>
              <a:rPr lang="en-US" dirty="0" smtClean="0"/>
              <a:t>              (V</a:t>
            </a:r>
            <a:r>
              <a:rPr lang="en-US" sz="2300" dirty="0" smtClean="0"/>
              <a:t>2</a:t>
            </a:r>
            <a:r>
              <a:rPr lang="en-US" dirty="0" smtClean="0"/>
              <a:t>/V</a:t>
            </a:r>
            <a:r>
              <a:rPr lang="en-US" sz="2600" dirty="0" smtClean="0"/>
              <a:t>1</a:t>
            </a:r>
            <a:r>
              <a:rPr lang="en-US" dirty="0" smtClean="0"/>
              <a:t>)     =  (V</a:t>
            </a:r>
            <a:r>
              <a:rPr lang="en-US" sz="2300" dirty="0" smtClean="0"/>
              <a:t>3</a:t>
            </a:r>
            <a:r>
              <a:rPr lang="en-US" dirty="0" smtClean="0"/>
              <a:t>/V</a:t>
            </a:r>
            <a:r>
              <a:rPr lang="en-US" sz="2300" dirty="0" smtClean="0"/>
              <a:t>4</a:t>
            </a:r>
            <a:r>
              <a:rPr lang="en-US" dirty="0" smtClean="0"/>
              <a:t>)  ………………..(8)</a:t>
            </a:r>
          </a:p>
          <a:p>
            <a:pPr>
              <a:buNone/>
            </a:pPr>
            <a:r>
              <a:rPr lang="en-US" dirty="0" smtClean="0"/>
              <a:t>               Eq. (7) may be written as</a:t>
            </a:r>
          </a:p>
          <a:p>
            <a:pPr>
              <a:buNone/>
            </a:pPr>
            <a:r>
              <a:rPr lang="en-US" dirty="0" smtClean="0"/>
              <a:t>                          W  =  R(T</a:t>
            </a:r>
            <a:r>
              <a:rPr lang="en-US" sz="2300" dirty="0" smtClean="0"/>
              <a:t>2</a:t>
            </a:r>
            <a:r>
              <a:rPr lang="en-US" dirty="0" smtClean="0"/>
              <a:t>-T</a:t>
            </a:r>
            <a:r>
              <a:rPr lang="en-US" sz="2300" dirty="0" smtClean="0"/>
              <a:t>1</a:t>
            </a:r>
            <a:r>
              <a:rPr lang="en-US" dirty="0" smtClean="0"/>
              <a:t>)</a:t>
            </a:r>
            <a:r>
              <a:rPr lang="en-US" dirty="0" err="1" smtClean="0"/>
              <a:t>ln</a:t>
            </a:r>
            <a:r>
              <a:rPr lang="en-US" dirty="0" smtClean="0"/>
              <a:t>(V</a:t>
            </a:r>
            <a:r>
              <a:rPr lang="en-US" sz="2300" dirty="0" smtClean="0"/>
              <a:t>2</a:t>
            </a:r>
            <a:r>
              <a:rPr lang="en-US" dirty="0" smtClean="0"/>
              <a:t>/V</a:t>
            </a:r>
            <a:r>
              <a:rPr lang="en-US" sz="2300" dirty="0" smtClean="0"/>
              <a:t>1</a:t>
            </a:r>
            <a:r>
              <a:rPr lang="en-US" dirty="0" smtClean="0"/>
              <a:t>)   ………………(9)</a:t>
            </a:r>
          </a:p>
          <a:p>
            <a:pPr>
              <a:buNone/>
            </a:pPr>
            <a:r>
              <a:rPr lang="en-US" dirty="0" smtClean="0"/>
              <a:t>The net heat absorbed (q) by ideal gas in the whole cycle is given by</a:t>
            </a:r>
          </a:p>
          <a:p>
            <a:pPr>
              <a:buNone/>
            </a:pPr>
            <a:r>
              <a:rPr lang="en-US" dirty="0" smtClean="0"/>
              <a:t>                    q=q</a:t>
            </a:r>
            <a:r>
              <a:rPr lang="en-US" sz="2100" dirty="0" smtClean="0"/>
              <a:t>2</a:t>
            </a:r>
            <a:r>
              <a:rPr lang="en-US" dirty="0" smtClean="0"/>
              <a:t>+(-q</a:t>
            </a:r>
            <a:r>
              <a:rPr lang="en-US" sz="2100" dirty="0" smtClean="0"/>
              <a:t>1</a:t>
            </a:r>
            <a:r>
              <a:rPr lang="en-US" dirty="0" smtClean="0"/>
              <a:t>)</a:t>
            </a:r>
          </a:p>
          <a:p>
            <a:pPr>
              <a:buNone/>
            </a:pPr>
            <a:r>
              <a:rPr lang="en-US" dirty="0" smtClean="0"/>
              <a:t>                    q = RT</a:t>
            </a:r>
            <a:r>
              <a:rPr lang="en-US" sz="2300" dirty="0" smtClean="0"/>
              <a:t>2</a:t>
            </a:r>
            <a:r>
              <a:rPr lang="en-US" dirty="0" smtClean="0"/>
              <a:t>(V</a:t>
            </a:r>
            <a:r>
              <a:rPr lang="en-US" sz="2300" dirty="0" smtClean="0"/>
              <a:t>2</a:t>
            </a:r>
            <a:r>
              <a:rPr lang="en-US" dirty="0" smtClean="0"/>
              <a:t>/V</a:t>
            </a:r>
            <a:r>
              <a:rPr lang="en-US" sz="2300" dirty="0" smtClean="0"/>
              <a:t>1</a:t>
            </a:r>
            <a:r>
              <a:rPr lang="en-US" dirty="0" smtClean="0"/>
              <a:t>)+ R</a:t>
            </a:r>
            <a:r>
              <a:rPr lang="en-US" sz="2300" dirty="0" smtClean="0"/>
              <a:t>1</a:t>
            </a:r>
            <a:r>
              <a:rPr lang="en-US" dirty="0" smtClean="0"/>
              <a:t>T(V</a:t>
            </a:r>
            <a:r>
              <a:rPr lang="en-US" sz="2300" dirty="0" smtClean="0"/>
              <a:t>4</a:t>
            </a:r>
            <a:r>
              <a:rPr lang="en-US" dirty="0" smtClean="0"/>
              <a:t>/V</a:t>
            </a:r>
            <a:r>
              <a:rPr lang="en-US" sz="2300" dirty="0" smtClean="0"/>
              <a:t>3</a:t>
            </a:r>
            <a:r>
              <a:rPr lang="en-US" dirty="0" smtClean="0"/>
              <a:t>) </a:t>
            </a:r>
          </a:p>
          <a:p>
            <a:pPr>
              <a:buNone/>
            </a:pPr>
            <a:r>
              <a:rPr lang="en-US" dirty="0" smtClean="0"/>
              <a:t>                    q = RT</a:t>
            </a:r>
            <a:r>
              <a:rPr lang="en-US" sz="2300" dirty="0" smtClean="0"/>
              <a:t>2</a:t>
            </a:r>
            <a:r>
              <a:rPr lang="en-US" dirty="0" smtClean="0"/>
              <a:t>(V</a:t>
            </a:r>
            <a:r>
              <a:rPr lang="en-US" sz="2300" dirty="0" smtClean="0"/>
              <a:t>2</a:t>
            </a:r>
            <a:r>
              <a:rPr lang="en-US" dirty="0" smtClean="0"/>
              <a:t>/V</a:t>
            </a:r>
            <a:r>
              <a:rPr lang="en-US" sz="2300" dirty="0" smtClean="0"/>
              <a:t>1</a:t>
            </a:r>
            <a:r>
              <a:rPr lang="en-US" dirty="0" smtClean="0"/>
              <a:t>)- R</a:t>
            </a:r>
            <a:r>
              <a:rPr lang="en-US" sz="2300" dirty="0" smtClean="0"/>
              <a:t>1</a:t>
            </a:r>
            <a:r>
              <a:rPr lang="en-US" dirty="0" smtClean="0"/>
              <a:t>T(V</a:t>
            </a:r>
            <a:r>
              <a:rPr lang="en-US" sz="2300" dirty="0" smtClean="0"/>
              <a:t>3</a:t>
            </a:r>
            <a:r>
              <a:rPr lang="en-US" dirty="0" smtClean="0"/>
              <a:t>/V</a:t>
            </a:r>
            <a:r>
              <a:rPr lang="en-US" sz="2300" dirty="0" smtClean="0"/>
              <a:t>4</a:t>
            </a:r>
            <a:r>
              <a:rPr lang="en-US" dirty="0" smtClean="0"/>
              <a:t>) </a:t>
            </a:r>
          </a:p>
          <a:p>
            <a:pPr>
              <a:buNone/>
            </a:pPr>
            <a:r>
              <a:rPr lang="en-US" dirty="0" smtClean="0"/>
              <a:t>                    q= R(T</a:t>
            </a:r>
            <a:r>
              <a:rPr lang="en-US" sz="2300" dirty="0" smtClean="0"/>
              <a:t>2</a:t>
            </a:r>
            <a:r>
              <a:rPr lang="en-US" dirty="0" smtClean="0"/>
              <a:t>-T</a:t>
            </a:r>
            <a:r>
              <a:rPr lang="en-US" sz="2300" dirty="0" smtClean="0"/>
              <a:t>1</a:t>
            </a:r>
            <a:r>
              <a:rPr lang="en-US" dirty="0" smtClean="0"/>
              <a:t>)</a:t>
            </a:r>
            <a:r>
              <a:rPr lang="en-US" dirty="0" err="1" smtClean="0"/>
              <a:t>ln</a:t>
            </a:r>
            <a:r>
              <a:rPr lang="en-US" dirty="0" smtClean="0"/>
              <a:t>(V</a:t>
            </a:r>
            <a:r>
              <a:rPr lang="en-US" sz="2300" dirty="0" smtClean="0"/>
              <a:t>2</a:t>
            </a:r>
            <a:r>
              <a:rPr lang="en-US" dirty="0" smtClean="0"/>
              <a:t>/V</a:t>
            </a:r>
            <a:r>
              <a:rPr lang="en-US" sz="2300" dirty="0" smtClean="0"/>
              <a:t>1</a:t>
            </a:r>
            <a:r>
              <a:rPr lang="en-US" dirty="0" smtClean="0"/>
              <a:t>)  …………………….(10).</a:t>
            </a:r>
          </a:p>
          <a:p>
            <a:pPr>
              <a:buNone/>
            </a:pPr>
            <a:r>
              <a:rPr lang="en-US" dirty="0" smtClean="0"/>
              <a:t>                   From eq.(8) (V</a:t>
            </a:r>
            <a:r>
              <a:rPr lang="en-US" sz="2300" dirty="0" smtClean="0"/>
              <a:t>2</a:t>
            </a:r>
            <a:r>
              <a:rPr lang="en-US" dirty="0" smtClean="0"/>
              <a:t>/V</a:t>
            </a:r>
            <a:r>
              <a:rPr lang="en-US" sz="2300" dirty="0" smtClean="0"/>
              <a:t>1</a:t>
            </a:r>
            <a:r>
              <a:rPr lang="en-US" dirty="0" smtClean="0"/>
              <a:t>) = (V</a:t>
            </a:r>
            <a:r>
              <a:rPr lang="en-US" sz="2300" dirty="0" smtClean="0"/>
              <a:t>3</a:t>
            </a:r>
            <a:r>
              <a:rPr lang="en-US" dirty="0" smtClean="0"/>
              <a:t>/v</a:t>
            </a:r>
            <a:r>
              <a:rPr lang="en-US" sz="2300" dirty="0" smtClean="0"/>
              <a:t>4</a:t>
            </a:r>
            <a:r>
              <a:rPr lang="en-US" dirty="0" smtClean="0"/>
              <a:t>)</a:t>
            </a:r>
          </a:p>
          <a:p>
            <a:pPr>
              <a:buNone/>
            </a:pPr>
            <a:r>
              <a:rPr lang="en-US" dirty="0" smtClean="0"/>
              <a:t>                   It follows from equation (9) &amp;(10)</a:t>
            </a:r>
          </a:p>
          <a:p>
            <a:pPr>
              <a:buNone/>
            </a:pPr>
            <a:r>
              <a:rPr lang="en-US" dirty="0" smtClean="0"/>
              <a:t>                       q =w</a:t>
            </a:r>
          </a:p>
          <a:p>
            <a:pPr>
              <a:buNone/>
            </a:pP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1271</TotalTime>
  <Words>2746</Words>
  <Application>Microsoft Office PowerPoint</Application>
  <PresentationFormat>On-screen Show (4:3)</PresentationFormat>
  <Paragraphs>373</Paragraphs>
  <Slides>37</Slides>
  <Notes>2</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Thermodynamics-II</vt:lpstr>
      <vt:lpstr>Different Statement of law:</vt:lpstr>
      <vt:lpstr>Slide 3</vt:lpstr>
      <vt:lpstr>Carnot cycle: In 1824, Sadi Carnot designed an ideal heat engine theoretically to demonstrate a maximum convertibility of heat into work.</vt:lpstr>
      <vt:lpstr>Slide 5</vt:lpstr>
      <vt:lpstr>Slide 6</vt:lpstr>
      <vt:lpstr>Slide 7</vt:lpstr>
      <vt:lpstr>(iv)Adiabatic  compression: (D to A)</vt:lpstr>
      <vt:lpstr>Slide 9</vt:lpstr>
      <vt:lpstr>Efficiency of heat engine:</vt:lpstr>
      <vt:lpstr>Carnot theorem:</vt:lpstr>
      <vt:lpstr>Entropy :</vt:lpstr>
      <vt:lpstr>Slide 13</vt:lpstr>
      <vt:lpstr>Entropy as a state function:</vt:lpstr>
      <vt:lpstr>Slide 15</vt:lpstr>
      <vt:lpstr>Slide 16</vt:lpstr>
      <vt:lpstr>Slide 17</vt:lpstr>
      <vt:lpstr>Entropy change in physical change:</vt:lpstr>
      <vt:lpstr>b)From liquid to vapour state :</vt:lpstr>
      <vt:lpstr>c)Heating of solid or liquid :</vt:lpstr>
      <vt:lpstr>d) Change of crystalline form:</vt:lpstr>
      <vt:lpstr>Entropy as criterion of spontaneity and  equilibrium:</vt:lpstr>
      <vt:lpstr>Entropy change for ideal gases: </vt:lpstr>
      <vt:lpstr>Slide 24</vt:lpstr>
      <vt:lpstr>b)When two variables are T and P</vt:lpstr>
      <vt:lpstr>Slide 26</vt:lpstr>
      <vt:lpstr>Helmholtz free energy (work function):</vt:lpstr>
      <vt:lpstr>Gibbs Free Energy(G):</vt:lpstr>
      <vt:lpstr>Variation of G with T and P:</vt:lpstr>
      <vt:lpstr>Slide 30</vt:lpstr>
      <vt:lpstr>Slide 31</vt:lpstr>
      <vt:lpstr>Variation of A with T and V:</vt:lpstr>
      <vt:lpstr>Slide 33</vt:lpstr>
      <vt:lpstr>Slide 34</vt:lpstr>
      <vt:lpstr>A and G as criteria for thermodynamic equilibrium and spontaneity: </vt:lpstr>
      <vt:lpstr>Slide 36</vt:lpstr>
      <vt:lpstr>Slide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Efficiency of heat engine:</dc:title>
  <dc:creator>Sinkar</dc:creator>
  <cp:lastModifiedBy>Sinkar</cp:lastModifiedBy>
  <cp:revision>257</cp:revision>
  <dcterms:created xsi:type="dcterms:W3CDTF">2015-08-01T15:30:30Z</dcterms:created>
  <dcterms:modified xsi:type="dcterms:W3CDTF">2020-07-25T08:50:18Z</dcterms:modified>
</cp:coreProperties>
</file>